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AEF"/>
    <a:srgbClr val="373358"/>
    <a:srgbClr val="BDA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991" autoAdjust="0"/>
    <p:restoredTop sz="94660"/>
  </p:normalViewPr>
  <p:slideViewPr>
    <p:cSldViewPr snapToGrid="0">
      <p:cViewPr>
        <p:scale>
          <a:sx n="47" d="100"/>
          <a:sy n="47" d="100"/>
        </p:scale>
        <p:origin x="-2208" y="-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3741-486F-4A33-9F9D-8F3183B8344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EADB-E03A-4AA5-B450-9D38BDC7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1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3741-486F-4A33-9F9D-8F3183B8344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EADB-E03A-4AA5-B450-9D38BDC7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9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3741-486F-4A33-9F9D-8F3183B8344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EADB-E03A-4AA5-B450-9D38BDC7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8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3741-486F-4A33-9F9D-8F3183B8344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EADB-E03A-4AA5-B450-9D38BDC7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3741-486F-4A33-9F9D-8F3183B8344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EADB-E03A-4AA5-B450-9D38BDC7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3741-486F-4A33-9F9D-8F3183B8344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EADB-E03A-4AA5-B450-9D38BDC7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4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3741-486F-4A33-9F9D-8F3183B8344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EADB-E03A-4AA5-B450-9D38BDC7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3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3741-486F-4A33-9F9D-8F3183B8344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EADB-E03A-4AA5-B450-9D38BDC7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5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3741-486F-4A33-9F9D-8F3183B8344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EADB-E03A-4AA5-B450-9D38BDC7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4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3741-486F-4A33-9F9D-8F3183B8344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EADB-E03A-4AA5-B450-9D38BDC7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4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3741-486F-4A33-9F9D-8F3183B8344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EADB-E03A-4AA5-B450-9D38BDC7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8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3741-486F-4A33-9F9D-8F3183B8344B}" type="datetimeFigureOut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EADB-E03A-4AA5-B450-9D38BDC7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5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7.jp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tags" Target="../tags/tag3.xml"/><Relationship Id="rId21" Type="http://schemas.openxmlformats.org/officeDocument/2006/relationships/image" Target="../media/image14.png"/><Relationship Id="rId34" Type="http://schemas.openxmlformats.org/officeDocument/2006/relationships/image" Target="../media/image26.png"/><Relationship Id="rId7" Type="http://schemas.openxmlformats.org/officeDocument/2006/relationships/image" Target="../media/image1.png"/><Relationship Id="rId12" Type="http://schemas.openxmlformats.org/officeDocument/2006/relationships/image" Target="../media/image6.jp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4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jp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jpg"/><Relationship Id="rId10" Type="http://schemas.openxmlformats.org/officeDocument/2006/relationships/image" Target="../media/image4.jpg"/><Relationship Id="rId19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3.jpg"/><Relationship Id="rId22" Type="http://schemas.openxmlformats.org/officeDocument/2006/relationships/image" Target="../media/image15.png"/><Relationship Id="rId27" Type="http://schemas.openxmlformats.org/officeDocument/2006/relationships/image" Target="../media/image20.jp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35774-7521-FBC6-18A3-5E2B65488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DF7E63-575F-8B9B-B2D1-7B220D0FB6D2}"/>
              </a:ext>
            </a:extLst>
          </p:cNvPr>
          <p:cNvSpPr/>
          <p:nvPr/>
        </p:nvSpPr>
        <p:spPr>
          <a:xfrm>
            <a:off x="0" y="1064851"/>
            <a:ext cx="43950538" cy="4253972"/>
          </a:xfrm>
          <a:prstGeom prst="rect">
            <a:avLst/>
          </a:prstGeom>
          <a:solidFill>
            <a:srgbClr val="7B4A82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91F5D5F9-F42A-32AD-3DEF-C2F2DCE0C9FB}"/>
              </a:ext>
            </a:extLst>
          </p:cNvPr>
          <p:cNvSpPr/>
          <p:nvPr/>
        </p:nvSpPr>
        <p:spPr>
          <a:xfrm>
            <a:off x="0" y="598505"/>
            <a:ext cx="43950540" cy="3584650"/>
          </a:xfrm>
          <a:custGeom>
            <a:avLst/>
            <a:gdLst>
              <a:gd name="connsiteX0" fmla="*/ 0 w 12191999"/>
              <a:gd name="connsiteY0" fmla="*/ 0 h 1227577"/>
              <a:gd name="connsiteX1" fmla="*/ 12191999 w 12191999"/>
              <a:gd name="connsiteY1" fmla="*/ 0 h 1227577"/>
              <a:gd name="connsiteX2" fmla="*/ 12191999 w 12191999"/>
              <a:gd name="connsiteY2" fmla="*/ 355926 h 1227577"/>
              <a:gd name="connsiteX3" fmla="*/ 10142867 w 12191999"/>
              <a:gd name="connsiteY3" fmla="*/ 355926 h 1227577"/>
              <a:gd name="connsiteX4" fmla="*/ 10143516 w 12191999"/>
              <a:gd name="connsiteY4" fmla="*/ 356852 h 1227577"/>
              <a:gd name="connsiteX5" fmla="*/ 10051195 w 12191999"/>
              <a:gd name="connsiteY5" fmla="*/ 356852 h 1227577"/>
              <a:gd name="connsiteX6" fmla="*/ 10043977 w 12191999"/>
              <a:gd name="connsiteY6" fmla="*/ 358309 h 1227577"/>
              <a:gd name="connsiteX7" fmla="*/ 10030861 w 12191999"/>
              <a:gd name="connsiteY7" fmla="*/ 356408 h 1227577"/>
              <a:gd name="connsiteX8" fmla="*/ 9901967 w 12191999"/>
              <a:gd name="connsiteY8" fmla="*/ 389101 h 1227577"/>
              <a:gd name="connsiteX9" fmla="*/ 9849667 w 12191999"/>
              <a:gd name="connsiteY9" fmla="*/ 430568 h 1227577"/>
              <a:gd name="connsiteX10" fmla="*/ 9813222 w 12191999"/>
              <a:gd name="connsiteY10" fmla="*/ 481044 h 1227577"/>
              <a:gd name="connsiteX11" fmla="*/ 9807773 w 12191999"/>
              <a:gd name="connsiteY11" fmla="*/ 491435 h 1227577"/>
              <a:gd name="connsiteX12" fmla="*/ 9802806 w 12191999"/>
              <a:gd name="connsiteY12" fmla="*/ 504252 h 1227577"/>
              <a:gd name="connsiteX13" fmla="*/ 9791560 w 12191999"/>
              <a:gd name="connsiteY13" fmla="*/ 518821 h 1227577"/>
              <a:gd name="connsiteX14" fmla="*/ 9744480 w 12191999"/>
              <a:gd name="connsiteY14" fmla="*/ 614292 h 1227577"/>
              <a:gd name="connsiteX15" fmla="*/ 9744389 w 12191999"/>
              <a:gd name="connsiteY15" fmla="*/ 615678 h 1227577"/>
              <a:gd name="connsiteX16" fmla="*/ 9477137 w 12191999"/>
              <a:gd name="connsiteY16" fmla="*/ 1171899 h 1227577"/>
              <a:gd name="connsiteX17" fmla="*/ 9476651 w 12191999"/>
              <a:gd name="connsiteY17" fmla="*/ 1171857 h 1227577"/>
              <a:gd name="connsiteX18" fmla="*/ 9475564 w 12191999"/>
              <a:gd name="connsiteY18" fmla="*/ 1175491 h 1227577"/>
              <a:gd name="connsiteX19" fmla="*/ 9451092 w 12191999"/>
              <a:gd name="connsiteY19" fmla="*/ 1205469 h 1227577"/>
              <a:gd name="connsiteX20" fmla="*/ 9398408 w 12191999"/>
              <a:gd name="connsiteY20" fmla="*/ 1227156 h 1227577"/>
              <a:gd name="connsiteX21" fmla="*/ 9379190 w 12191999"/>
              <a:gd name="connsiteY21" fmla="*/ 1226183 h 1227577"/>
              <a:gd name="connsiteX22" fmla="*/ 9379190 w 12191999"/>
              <a:gd name="connsiteY22" fmla="*/ 1227577 h 1227577"/>
              <a:gd name="connsiteX23" fmla="*/ 2806575 w 12191999"/>
              <a:gd name="connsiteY23" fmla="*/ 1227577 h 1227577"/>
              <a:gd name="connsiteX24" fmla="*/ 2806575 w 12191999"/>
              <a:gd name="connsiteY24" fmla="*/ 1226196 h 1227577"/>
              <a:gd name="connsiteX25" fmla="*/ 2787618 w 12191999"/>
              <a:gd name="connsiteY25" fmla="*/ 1227156 h 1227577"/>
              <a:gd name="connsiteX26" fmla="*/ 2734932 w 12191999"/>
              <a:gd name="connsiteY26" fmla="*/ 1205469 h 1227577"/>
              <a:gd name="connsiteX27" fmla="*/ 2710460 w 12191999"/>
              <a:gd name="connsiteY27" fmla="*/ 1175490 h 1227577"/>
              <a:gd name="connsiteX28" fmla="*/ 2709333 w 12191999"/>
              <a:gd name="connsiteY28" fmla="*/ 1171721 h 1227577"/>
              <a:gd name="connsiteX29" fmla="*/ 2707260 w 12191999"/>
              <a:gd name="connsiteY29" fmla="*/ 1171900 h 1227577"/>
              <a:gd name="connsiteX30" fmla="*/ 2466022 w 12191999"/>
              <a:gd name="connsiteY30" fmla="*/ 669822 h 1227577"/>
              <a:gd name="connsiteX31" fmla="*/ 2419721 w 12191999"/>
              <a:gd name="connsiteY31" fmla="*/ 581516 h 1227577"/>
              <a:gd name="connsiteX32" fmla="*/ 2419489 w 12191999"/>
              <a:gd name="connsiteY32" fmla="*/ 579571 h 1227577"/>
              <a:gd name="connsiteX33" fmla="*/ 2407495 w 12191999"/>
              <a:gd name="connsiteY33" fmla="*/ 558199 h 1227577"/>
              <a:gd name="connsiteX34" fmla="*/ 2406646 w 12191999"/>
              <a:gd name="connsiteY34" fmla="*/ 556581 h 1227577"/>
              <a:gd name="connsiteX35" fmla="*/ 2406622 w 12191999"/>
              <a:gd name="connsiteY35" fmla="*/ 556644 h 1227577"/>
              <a:gd name="connsiteX36" fmla="*/ 2367393 w 12191999"/>
              <a:gd name="connsiteY36" fmla="*/ 486742 h 1227577"/>
              <a:gd name="connsiteX37" fmla="*/ 2358943 w 12191999"/>
              <a:gd name="connsiteY37" fmla="*/ 476923 h 1227577"/>
              <a:gd name="connsiteX38" fmla="*/ 2353691 w 12191999"/>
              <a:gd name="connsiteY38" fmla="*/ 463373 h 1227577"/>
              <a:gd name="connsiteX39" fmla="*/ 2261877 w 12191999"/>
              <a:gd name="connsiteY39" fmla="*/ 367181 h 1227577"/>
              <a:gd name="connsiteX40" fmla="*/ 2132984 w 12191999"/>
              <a:gd name="connsiteY40" fmla="*/ 334488 h 1227577"/>
              <a:gd name="connsiteX41" fmla="*/ 2124915 w 12191999"/>
              <a:gd name="connsiteY41" fmla="*/ 335658 h 1227577"/>
              <a:gd name="connsiteX42" fmla="*/ 2113069 w 12191999"/>
              <a:gd name="connsiteY42" fmla="*/ 333266 h 1227577"/>
              <a:gd name="connsiteX43" fmla="*/ 1991625 w 12191999"/>
              <a:gd name="connsiteY43" fmla="*/ 333266 h 1227577"/>
              <a:gd name="connsiteX44" fmla="*/ 1991358 w 12191999"/>
              <a:gd name="connsiteY44" fmla="*/ 333320 h 1227577"/>
              <a:gd name="connsiteX45" fmla="*/ 0 w 12191999"/>
              <a:gd name="connsiteY45" fmla="*/ 333320 h 122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1999" h="1227577">
                <a:moveTo>
                  <a:pt x="0" y="0"/>
                </a:moveTo>
                <a:lnTo>
                  <a:pt x="12191999" y="0"/>
                </a:lnTo>
                <a:lnTo>
                  <a:pt x="12191999" y="355926"/>
                </a:lnTo>
                <a:lnTo>
                  <a:pt x="10142867" y="355926"/>
                </a:lnTo>
                <a:lnTo>
                  <a:pt x="10143516" y="356852"/>
                </a:lnTo>
                <a:lnTo>
                  <a:pt x="10051195" y="356852"/>
                </a:lnTo>
                <a:lnTo>
                  <a:pt x="10043977" y="358309"/>
                </a:lnTo>
                <a:lnTo>
                  <a:pt x="10030861" y="356408"/>
                </a:lnTo>
                <a:cubicBezTo>
                  <a:pt x="9985009" y="355549"/>
                  <a:pt x="9940801" y="366423"/>
                  <a:pt x="9901967" y="389101"/>
                </a:cubicBezTo>
                <a:cubicBezTo>
                  <a:pt x="9882550" y="400440"/>
                  <a:pt x="9865042" y="414399"/>
                  <a:pt x="9849667" y="430568"/>
                </a:cubicBezTo>
                <a:lnTo>
                  <a:pt x="9813222" y="481044"/>
                </a:lnTo>
                <a:lnTo>
                  <a:pt x="9807773" y="491435"/>
                </a:lnTo>
                <a:lnTo>
                  <a:pt x="9802806" y="504252"/>
                </a:lnTo>
                <a:lnTo>
                  <a:pt x="9791560" y="518821"/>
                </a:lnTo>
                <a:lnTo>
                  <a:pt x="9744480" y="614292"/>
                </a:lnTo>
                <a:lnTo>
                  <a:pt x="9744389" y="615678"/>
                </a:lnTo>
                <a:lnTo>
                  <a:pt x="9477137" y="1171899"/>
                </a:lnTo>
                <a:lnTo>
                  <a:pt x="9476651" y="1171857"/>
                </a:lnTo>
                <a:lnTo>
                  <a:pt x="9475564" y="1175491"/>
                </a:lnTo>
                <a:cubicBezTo>
                  <a:pt x="9469677" y="1186698"/>
                  <a:pt x="9461495" y="1196936"/>
                  <a:pt x="9451092" y="1205469"/>
                </a:cubicBezTo>
                <a:cubicBezTo>
                  <a:pt x="9435486" y="1218269"/>
                  <a:pt x="9417098" y="1225416"/>
                  <a:pt x="9398408" y="1227156"/>
                </a:cubicBezTo>
                <a:lnTo>
                  <a:pt x="9379190" y="1226183"/>
                </a:lnTo>
                <a:lnTo>
                  <a:pt x="9379190" y="1227577"/>
                </a:lnTo>
                <a:lnTo>
                  <a:pt x="2806575" y="1227577"/>
                </a:lnTo>
                <a:lnTo>
                  <a:pt x="2806575" y="1226196"/>
                </a:lnTo>
                <a:lnTo>
                  <a:pt x="2787618" y="1227156"/>
                </a:lnTo>
                <a:cubicBezTo>
                  <a:pt x="2768928" y="1225416"/>
                  <a:pt x="2750539" y="1218269"/>
                  <a:pt x="2734932" y="1205469"/>
                </a:cubicBezTo>
                <a:cubicBezTo>
                  <a:pt x="2724529" y="1196936"/>
                  <a:pt x="2716347" y="1186698"/>
                  <a:pt x="2710460" y="1175490"/>
                </a:cubicBezTo>
                <a:lnTo>
                  <a:pt x="2709333" y="1171721"/>
                </a:lnTo>
                <a:lnTo>
                  <a:pt x="2707260" y="1171900"/>
                </a:lnTo>
                <a:lnTo>
                  <a:pt x="2466022" y="669822"/>
                </a:lnTo>
                <a:lnTo>
                  <a:pt x="2419721" y="581516"/>
                </a:lnTo>
                <a:lnTo>
                  <a:pt x="2419489" y="579571"/>
                </a:lnTo>
                <a:lnTo>
                  <a:pt x="2407495" y="558199"/>
                </a:lnTo>
                <a:lnTo>
                  <a:pt x="2406646" y="556581"/>
                </a:lnTo>
                <a:lnTo>
                  <a:pt x="2406622" y="556644"/>
                </a:lnTo>
                <a:lnTo>
                  <a:pt x="2367393" y="486742"/>
                </a:lnTo>
                <a:lnTo>
                  <a:pt x="2358943" y="476923"/>
                </a:lnTo>
                <a:lnTo>
                  <a:pt x="2353691" y="463373"/>
                </a:lnTo>
                <a:cubicBezTo>
                  <a:pt x="2331907" y="423017"/>
                  <a:pt x="2300712" y="389859"/>
                  <a:pt x="2261877" y="367181"/>
                </a:cubicBezTo>
                <a:cubicBezTo>
                  <a:pt x="2223043" y="344503"/>
                  <a:pt x="2178836" y="333629"/>
                  <a:pt x="2132984" y="334488"/>
                </a:cubicBezTo>
                <a:lnTo>
                  <a:pt x="2124915" y="335658"/>
                </a:lnTo>
                <a:lnTo>
                  <a:pt x="2113069" y="333266"/>
                </a:lnTo>
                <a:lnTo>
                  <a:pt x="1991625" y="333266"/>
                </a:lnTo>
                <a:lnTo>
                  <a:pt x="1991358" y="333320"/>
                </a:lnTo>
                <a:lnTo>
                  <a:pt x="0" y="333320"/>
                </a:lnTo>
                <a:close/>
              </a:path>
            </a:pathLst>
          </a:custGeom>
          <a:solidFill>
            <a:srgbClr val="AEA191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66A1CD71-7132-8F76-6085-7DC8E792D608}"/>
              </a:ext>
            </a:extLst>
          </p:cNvPr>
          <p:cNvSpPr/>
          <p:nvPr/>
        </p:nvSpPr>
        <p:spPr>
          <a:xfrm>
            <a:off x="-1" y="281366"/>
            <a:ext cx="43950559" cy="4593889"/>
          </a:xfrm>
          <a:custGeom>
            <a:avLst/>
            <a:gdLst>
              <a:gd name="connsiteX0" fmla="*/ 12094373 w 12192004"/>
              <a:gd name="connsiteY0" fmla="*/ 0 h 1227578"/>
              <a:gd name="connsiteX1" fmla="*/ 12192004 w 12192004"/>
              <a:gd name="connsiteY1" fmla="*/ 0 h 1227578"/>
              <a:gd name="connsiteX2" fmla="*/ 12192004 w 12192004"/>
              <a:gd name="connsiteY2" fmla="*/ 353633 h 1227578"/>
              <a:gd name="connsiteX3" fmla="*/ 12125326 w 12192004"/>
              <a:gd name="connsiteY3" fmla="*/ 353633 h 1227578"/>
              <a:gd name="connsiteX4" fmla="*/ 12125326 w 12192004"/>
              <a:gd name="connsiteY4" fmla="*/ 355927 h 1227578"/>
              <a:gd name="connsiteX5" fmla="*/ 10097005 w 12192004"/>
              <a:gd name="connsiteY5" fmla="*/ 355927 h 1227578"/>
              <a:gd name="connsiteX6" fmla="*/ 10097648 w 12192004"/>
              <a:gd name="connsiteY6" fmla="*/ 356853 h 1227578"/>
              <a:gd name="connsiteX7" fmla="*/ 10006265 w 12192004"/>
              <a:gd name="connsiteY7" fmla="*/ 356853 h 1227578"/>
              <a:gd name="connsiteX8" fmla="*/ 9999120 w 12192004"/>
              <a:gd name="connsiteY8" fmla="*/ 358310 h 1227578"/>
              <a:gd name="connsiteX9" fmla="*/ 9986137 w 12192004"/>
              <a:gd name="connsiteY9" fmla="*/ 356409 h 1227578"/>
              <a:gd name="connsiteX10" fmla="*/ 9858552 w 12192004"/>
              <a:gd name="connsiteY10" fmla="*/ 389102 h 1227578"/>
              <a:gd name="connsiteX11" fmla="*/ 9806783 w 12192004"/>
              <a:gd name="connsiteY11" fmla="*/ 430569 h 1227578"/>
              <a:gd name="connsiteX12" fmla="*/ 9770708 w 12192004"/>
              <a:gd name="connsiteY12" fmla="*/ 481045 h 1227578"/>
              <a:gd name="connsiteX13" fmla="*/ 9765315 w 12192004"/>
              <a:gd name="connsiteY13" fmla="*/ 491436 h 1227578"/>
              <a:gd name="connsiteX14" fmla="*/ 9760398 w 12192004"/>
              <a:gd name="connsiteY14" fmla="*/ 504253 h 1227578"/>
              <a:gd name="connsiteX15" fmla="*/ 9749266 w 12192004"/>
              <a:gd name="connsiteY15" fmla="*/ 518822 h 1227578"/>
              <a:gd name="connsiteX16" fmla="*/ 9702665 w 12192004"/>
              <a:gd name="connsiteY16" fmla="*/ 614293 h 1227578"/>
              <a:gd name="connsiteX17" fmla="*/ 9702575 w 12192004"/>
              <a:gd name="connsiteY17" fmla="*/ 615679 h 1227578"/>
              <a:gd name="connsiteX18" fmla="*/ 9438037 w 12192004"/>
              <a:gd name="connsiteY18" fmla="*/ 1171900 h 1227578"/>
              <a:gd name="connsiteX19" fmla="*/ 9437556 w 12192004"/>
              <a:gd name="connsiteY19" fmla="*/ 1171858 h 1227578"/>
              <a:gd name="connsiteX20" fmla="*/ 9436480 w 12192004"/>
              <a:gd name="connsiteY20" fmla="*/ 1175492 h 1227578"/>
              <a:gd name="connsiteX21" fmla="*/ 9412256 w 12192004"/>
              <a:gd name="connsiteY21" fmla="*/ 1205470 h 1227578"/>
              <a:gd name="connsiteX22" fmla="*/ 9360107 w 12192004"/>
              <a:gd name="connsiteY22" fmla="*/ 1227157 h 1227578"/>
              <a:gd name="connsiteX23" fmla="*/ 9341085 w 12192004"/>
              <a:gd name="connsiteY23" fmla="*/ 1226184 h 1227578"/>
              <a:gd name="connsiteX24" fmla="*/ 9341085 w 12192004"/>
              <a:gd name="connsiteY24" fmla="*/ 1227578 h 1227578"/>
              <a:gd name="connsiteX25" fmla="*/ 2835223 w 12192004"/>
              <a:gd name="connsiteY25" fmla="*/ 1227578 h 1227578"/>
              <a:gd name="connsiteX26" fmla="*/ 2835223 w 12192004"/>
              <a:gd name="connsiteY26" fmla="*/ 1226197 h 1227578"/>
              <a:gd name="connsiteX27" fmla="*/ 2816459 w 12192004"/>
              <a:gd name="connsiteY27" fmla="*/ 1227157 h 1227578"/>
              <a:gd name="connsiteX28" fmla="*/ 2764308 w 12192004"/>
              <a:gd name="connsiteY28" fmla="*/ 1205470 h 1227578"/>
              <a:gd name="connsiteX29" fmla="*/ 2740085 w 12192004"/>
              <a:gd name="connsiteY29" fmla="*/ 1175491 h 1227578"/>
              <a:gd name="connsiteX30" fmla="*/ 2738969 w 12192004"/>
              <a:gd name="connsiteY30" fmla="*/ 1171722 h 1227578"/>
              <a:gd name="connsiteX31" fmla="*/ 2736917 w 12192004"/>
              <a:gd name="connsiteY31" fmla="*/ 1171901 h 1227578"/>
              <a:gd name="connsiteX32" fmla="*/ 2498129 w 12192004"/>
              <a:gd name="connsiteY32" fmla="*/ 669823 h 1227578"/>
              <a:gd name="connsiteX33" fmla="*/ 2452298 w 12192004"/>
              <a:gd name="connsiteY33" fmla="*/ 581517 h 1227578"/>
              <a:gd name="connsiteX34" fmla="*/ 2452069 w 12192004"/>
              <a:gd name="connsiteY34" fmla="*/ 579572 h 1227578"/>
              <a:gd name="connsiteX35" fmla="*/ 2440197 w 12192004"/>
              <a:gd name="connsiteY35" fmla="*/ 558200 h 1227578"/>
              <a:gd name="connsiteX36" fmla="*/ 2439356 w 12192004"/>
              <a:gd name="connsiteY36" fmla="*/ 556582 h 1227578"/>
              <a:gd name="connsiteX37" fmla="*/ 2439332 w 12192004"/>
              <a:gd name="connsiteY37" fmla="*/ 556645 h 1227578"/>
              <a:gd name="connsiteX38" fmla="*/ 2400502 w 12192004"/>
              <a:gd name="connsiteY38" fmla="*/ 486743 h 1227578"/>
              <a:gd name="connsiteX39" fmla="*/ 2392138 w 12192004"/>
              <a:gd name="connsiteY39" fmla="*/ 476924 h 1227578"/>
              <a:gd name="connsiteX40" fmla="*/ 2386939 w 12192004"/>
              <a:gd name="connsiteY40" fmla="*/ 463374 h 1227578"/>
              <a:gd name="connsiteX41" fmla="*/ 2296057 w 12192004"/>
              <a:gd name="connsiteY41" fmla="*/ 367182 h 1227578"/>
              <a:gd name="connsiteX42" fmla="*/ 2168474 w 12192004"/>
              <a:gd name="connsiteY42" fmla="*/ 334489 h 1227578"/>
              <a:gd name="connsiteX43" fmla="*/ 2160486 w 12192004"/>
              <a:gd name="connsiteY43" fmla="*/ 335659 h 1227578"/>
              <a:gd name="connsiteX44" fmla="*/ 2148761 w 12192004"/>
              <a:gd name="connsiteY44" fmla="*/ 333267 h 1227578"/>
              <a:gd name="connsiteX45" fmla="*/ 2028550 w 12192004"/>
              <a:gd name="connsiteY45" fmla="*/ 333267 h 1227578"/>
              <a:gd name="connsiteX46" fmla="*/ 2028286 w 12192004"/>
              <a:gd name="connsiteY46" fmla="*/ 333321 h 1227578"/>
              <a:gd name="connsiteX47" fmla="*/ 57152 w 12192004"/>
              <a:gd name="connsiteY47" fmla="*/ 333321 h 1227578"/>
              <a:gd name="connsiteX48" fmla="*/ 57152 w 12192004"/>
              <a:gd name="connsiteY48" fmla="*/ 332996 h 1227578"/>
              <a:gd name="connsiteX49" fmla="*/ 0 w 12192004"/>
              <a:gd name="connsiteY49" fmla="*/ 332996 h 1227578"/>
              <a:gd name="connsiteX50" fmla="*/ 0 w 12192004"/>
              <a:gd name="connsiteY50" fmla="*/ 1 h 1227578"/>
              <a:gd name="connsiteX51" fmla="*/ 57152 w 12192004"/>
              <a:gd name="connsiteY51" fmla="*/ 1 h 1227578"/>
              <a:gd name="connsiteX52" fmla="*/ 97631 w 12192004"/>
              <a:gd name="connsiteY52" fmla="*/ 1 h 1227578"/>
              <a:gd name="connsiteX53" fmla="*/ 12094373 w 12192004"/>
              <a:gd name="connsiteY53" fmla="*/ 1 h 122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92004" h="1227578">
                <a:moveTo>
                  <a:pt x="12094373" y="0"/>
                </a:moveTo>
                <a:lnTo>
                  <a:pt x="12192004" y="0"/>
                </a:lnTo>
                <a:lnTo>
                  <a:pt x="12192004" y="353633"/>
                </a:lnTo>
                <a:lnTo>
                  <a:pt x="12125326" y="353633"/>
                </a:lnTo>
                <a:lnTo>
                  <a:pt x="12125326" y="355927"/>
                </a:lnTo>
                <a:lnTo>
                  <a:pt x="10097005" y="355927"/>
                </a:lnTo>
                <a:lnTo>
                  <a:pt x="10097648" y="356853"/>
                </a:lnTo>
                <a:lnTo>
                  <a:pt x="10006265" y="356853"/>
                </a:lnTo>
                <a:lnTo>
                  <a:pt x="9999120" y="358310"/>
                </a:lnTo>
                <a:lnTo>
                  <a:pt x="9986137" y="356409"/>
                </a:lnTo>
                <a:cubicBezTo>
                  <a:pt x="9940751" y="355550"/>
                  <a:pt x="9896992" y="366424"/>
                  <a:pt x="9858552" y="389102"/>
                </a:cubicBezTo>
                <a:cubicBezTo>
                  <a:pt x="9839332" y="400441"/>
                  <a:pt x="9822002" y="414400"/>
                  <a:pt x="9806783" y="430569"/>
                </a:cubicBezTo>
                <a:lnTo>
                  <a:pt x="9770708" y="481045"/>
                </a:lnTo>
                <a:lnTo>
                  <a:pt x="9765315" y="491436"/>
                </a:lnTo>
                <a:lnTo>
                  <a:pt x="9760398" y="504253"/>
                </a:lnTo>
                <a:lnTo>
                  <a:pt x="9749266" y="518822"/>
                </a:lnTo>
                <a:lnTo>
                  <a:pt x="9702665" y="614293"/>
                </a:lnTo>
                <a:lnTo>
                  <a:pt x="9702575" y="615679"/>
                </a:lnTo>
                <a:lnTo>
                  <a:pt x="9438037" y="1171900"/>
                </a:lnTo>
                <a:lnTo>
                  <a:pt x="9437556" y="1171858"/>
                </a:lnTo>
                <a:lnTo>
                  <a:pt x="9436480" y="1175492"/>
                </a:lnTo>
                <a:cubicBezTo>
                  <a:pt x="9430653" y="1186699"/>
                  <a:pt x="9422554" y="1196937"/>
                  <a:pt x="9412256" y="1205470"/>
                </a:cubicBezTo>
                <a:cubicBezTo>
                  <a:pt x="9396809" y="1218270"/>
                  <a:pt x="9378608" y="1225417"/>
                  <a:pt x="9360107" y="1227157"/>
                </a:cubicBezTo>
                <a:lnTo>
                  <a:pt x="9341085" y="1226184"/>
                </a:lnTo>
                <a:lnTo>
                  <a:pt x="9341085" y="1227578"/>
                </a:lnTo>
                <a:lnTo>
                  <a:pt x="2835223" y="1227578"/>
                </a:lnTo>
                <a:lnTo>
                  <a:pt x="2835223" y="1226197"/>
                </a:lnTo>
                <a:lnTo>
                  <a:pt x="2816459" y="1227157"/>
                </a:lnTo>
                <a:cubicBezTo>
                  <a:pt x="2797958" y="1225417"/>
                  <a:pt x="2779756" y="1218270"/>
                  <a:pt x="2764308" y="1205470"/>
                </a:cubicBezTo>
                <a:cubicBezTo>
                  <a:pt x="2754011" y="1196937"/>
                  <a:pt x="2745912" y="1186699"/>
                  <a:pt x="2740085" y="1175491"/>
                </a:cubicBezTo>
                <a:lnTo>
                  <a:pt x="2738969" y="1171722"/>
                </a:lnTo>
                <a:lnTo>
                  <a:pt x="2736917" y="1171901"/>
                </a:lnTo>
                <a:lnTo>
                  <a:pt x="2498129" y="669823"/>
                </a:lnTo>
                <a:lnTo>
                  <a:pt x="2452298" y="581517"/>
                </a:lnTo>
                <a:lnTo>
                  <a:pt x="2452069" y="579572"/>
                </a:lnTo>
                <a:lnTo>
                  <a:pt x="2440197" y="558200"/>
                </a:lnTo>
                <a:lnTo>
                  <a:pt x="2439356" y="556582"/>
                </a:lnTo>
                <a:lnTo>
                  <a:pt x="2439332" y="556645"/>
                </a:lnTo>
                <a:lnTo>
                  <a:pt x="2400502" y="486743"/>
                </a:lnTo>
                <a:lnTo>
                  <a:pt x="2392138" y="476924"/>
                </a:lnTo>
                <a:lnTo>
                  <a:pt x="2386939" y="463374"/>
                </a:lnTo>
                <a:cubicBezTo>
                  <a:pt x="2365376" y="423018"/>
                  <a:pt x="2334498" y="389860"/>
                  <a:pt x="2296057" y="367182"/>
                </a:cubicBezTo>
                <a:cubicBezTo>
                  <a:pt x="2257618" y="344504"/>
                  <a:pt x="2213860" y="333630"/>
                  <a:pt x="2168474" y="334489"/>
                </a:cubicBezTo>
                <a:lnTo>
                  <a:pt x="2160486" y="335659"/>
                </a:lnTo>
                <a:lnTo>
                  <a:pt x="2148761" y="333267"/>
                </a:lnTo>
                <a:lnTo>
                  <a:pt x="2028550" y="333267"/>
                </a:lnTo>
                <a:lnTo>
                  <a:pt x="2028286" y="333321"/>
                </a:lnTo>
                <a:lnTo>
                  <a:pt x="57152" y="333321"/>
                </a:lnTo>
                <a:lnTo>
                  <a:pt x="57152" y="332996"/>
                </a:lnTo>
                <a:lnTo>
                  <a:pt x="0" y="332996"/>
                </a:lnTo>
                <a:lnTo>
                  <a:pt x="0" y="1"/>
                </a:lnTo>
                <a:lnTo>
                  <a:pt x="57152" y="1"/>
                </a:lnTo>
                <a:lnTo>
                  <a:pt x="97631" y="1"/>
                </a:lnTo>
                <a:lnTo>
                  <a:pt x="12094373" y="1"/>
                </a:lnTo>
                <a:close/>
              </a:path>
            </a:pathLst>
          </a:custGeom>
          <a:solidFill>
            <a:srgbClr val="4A7083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CDCBE8C-CA19-3164-9692-C13DD69F473F}"/>
              </a:ext>
            </a:extLst>
          </p:cNvPr>
          <p:cNvSpPr/>
          <p:nvPr/>
        </p:nvSpPr>
        <p:spPr>
          <a:xfrm>
            <a:off x="-1" y="-3776"/>
            <a:ext cx="43950537" cy="4432907"/>
          </a:xfrm>
          <a:custGeom>
            <a:avLst/>
            <a:gdLst>
              <a:gd name="connsiteX0" fmla="*/ 12056628 w 12191998"/>
              <a:gd name="connsiteY0" fmla="*/ 0 h 1227578"/>
              <a:gd name="connsiteX1" fmla="*/ 12191998 w 12191998"/>
              <a:gd name="connsiteY1" fmla="*/ 0 h 1227578"/>
              <a:gd name="connsiteX2" fmla="*/ 12191998 w 12191998"/>
              <a:gd name="connsiteY2" fmla="*/ 356200 h 1227578"/>
              <a:gd name="connsiteX3" fmla="*/ 12056628 w 12191998"/>
              <a:gd name="connsiteY3" fmla="*/ 356200 h 1227578"/>
              <a:gd name="connsiteX4" fmla="*/ 12056628 w 12191998"/>
              <a:gd name="connsiteY4" fmla="*/ 355927 h 1227578"/>
              <a:gd name="connsiteX5" fmla="*/ 10053000 w 12191998"/>
              <a:gd name="connsiteY5" fmla="*/ 355927 h 1227578"/>
              <a:gd name="connsiteX6" fmla="*/ 10053634 w 12191998"/>
              <a:gd name="connsiteY6" fmla="*/ 356853 h 1227578"/>
              <a:gd name="connsiteX7" fmla="*/ 9963363 w 12191998"/>
              <a:gd name="connsiteY7" fmla="*/ 356853 h 1227578"/>
              <a:gd name="connsiteX8" fmla="*/ 9956306 w 12191998"/>
              <a:gd name="connsiteY8" fmla="*/ 358310 h 1227578"/>
              <a:gd name="connsiteX9" fmla="*/ 9943481 w 12191998"/>
              <a:gd name="connsiteY9" fmla="*/ 356409 h 1227578"/>
              <a:gd name="connsiteX10" fmla="*/ 9817449 w 12191998"/>
              <a:gd name="connsiteY10" fmla="*/ 389102 h 1227578"/>
              <a:gd name="connsiteX11" fmla="*/ 9766311 w 12191998"/>
              <a:gd name="connsiteY11" fmla="*/ 430569 h 1227578"/>
              <a:gd name="connsiteX12" fmla="*/ 9730675 w 12191998"/>
              <a:gd name="connsiteY12" fmla="*/ 481045 h 1227578"/>
              <a:gd name="connsiteX13" fmla="*/ 9725347 w 12191998"/>
              <a:gd name="connsiteY13" fmla="*/ 491436 h 1227578"/>
              <a:gd name="connsiteX14" fmla="*/ 9720490 w 12191998"/>
              <a:gd name="connsiteY14" fmla="*/ 504253 h 1227578"/>
              <a:gd name="connsiteX15" fmla="*/ 9709494 w 12191998"/>
              <a:gd name="connsiteY15" fmla="*/ 518822 h 1227578"/>
              <a:gd name="connsiteX16" fmla="*/ 9663460 w 12191998"/>
              <a:gd name="connsiteY16" fmla="*/ 614293 h 1227578"/>
              <a:gd name="connsiteX17" fmla="*/ 9663371 w 12191998"/>
              <a:gd name="connsiteY17" fmla="*/ 615679 h 1227578"/>
              <a:gd name="connsiteX18" fmla="*/ 9402053 w 12191998"/>
              <a:gd name="connsiteY18" fmla="*/ 1171900 h 1227578"/>
              <a:gd name="connsiteX19" fmla="*/ 9401578 w 12191998"/>
              <a:gd name="connsiteY19" fmla="*/ 1171858 h 1227578"/>
              <a:gd name="connsiteX20" fmla="*/ 9400515 w 12191998"/>
              <a:gd name="connsiteY20" fmla="*/ 1175492 h 1227578"/>
              <a:gd name="connsiteX21" fmla="*/ 9376587 w 12191998"/>
              <a:gd name="connsiteY21" fmla="*/ 1205470 h 1227578"/>
              <a:gd name="connsiteX22" fmla="*/ 9325073 w 12191998"/>
              <a:gd name="connsiteY22" fmla="*/ 1227157 h 1227578"/>
              <a:gd name="connsiteX23" fmla="*/ 9306281 w 12191998"/>
              <a:gd name="connsiteY23" fmla="*/ 1226184 h 1227578"/>
              <a:gd name="connsiteX24" fmla="*/ 9306281 w 12191998"/>
              <a:gd name="connsiteY24" fmla="*/ 1227578 h 1227578"/>
              <a:gd name="connsiteX25" fmla="*/ 2879621 w 12191998"/>
              <a:gd name="connsiteY25" fmla="*/ 1227578 h 1227578"/>
              <a:gd name="connsiteX26" fmla="*/ 2879621 w 12191998"/>
              <a:gd name="connsiteY26" fmla="*/ 1226197 h 1227578"/>
              <a:gd name="connsiteX27" fmla="*/ 2861084 w 12191998"/>
              <a:gd name="connsiteY27" fmla="*/ 1227157 h 1227578"/>
              <a:gd name="connsiteX28" fmla="*/ 2809569 w 12191998"/>
              <a:gd name="connsiteY28" fmla="*/ 1205470 h 1227578"/>
              <a:gd name="connsiteX29" fmla="*/ 2785640 w 12191998"/>
              <a:gd name="connsiteY29" fmla="*/ 1175491 h 1227578"/>
              <a:gd name="connsiteX30" fmla="*/ 2784538 w 12191998"/>
              <a:gd name="connsiteY30" fmla="*/ 1171722 h 1227578"/>
              <a:gd name="connsiteX31" fmla="*/ 2782511 w 12191998"/>
              <a:gd name="connsiteY31" fmla="*/ 1171901 h 1227578"/>
              <a:gd name="connsiteX32" fmla="*/ 2546630 w 12191998"/>
              <a:gd name="connsiteY32" fmla="*/ 669823 h 1227578"/>
              <a:gd name="connsiteX33" fmla="*/ 2501357 w 12191998"/>
              <a:gd name="connsiteY33" fmla="*/ 581517 h 1227578"/>
              <a:gd name="connsiteX34" fmla="*/ 2501131 w 12191998"/>
              <a:gd name="connsiteY34" fmla="*/ 579572 h 1227578"/>
              <a:gd name="connsiteX35" fmla="*/ 2489403 w 12191998"/>
              <a:gd name="connsiteY35" fmla="*/ 558200 h 1227578"/>
              <a:gd name="connsiteX36" fmla="*/ 2488573 w 12191998"/>
              <a:gd name="connsiteY36" fmla="*/ 556582 h 1227578"/>
              <a:gd name="connsiteX37" fmla="*/ 2488549 w 12191998"/>
              <a:gd name="connsiteY37" fmla="*/ 556645 h 1227578"/>
              <a:gd name="connsiteX38" fmla="*/ 2450191 w 12191998"/>
              <a:gd name="connsiteY38" fmla="*/ 486743 h 1227578"/>
              <a:gd name="connsiteX39" fmla="*/ 2441929 w 12191998"/>
              <a:gd name="connsiteY39" fmla="*/ 476924 h 1227578"/>
              <a:gd name="connsiteX40" fmla="*/ 2436793 w 12191998"/>
              <a:gd name="connsiteY40" fmla="*/ 463374 h 1227578"/>
              <a:gd name="connsiteX41" fmla="*/ 2347018 w 12191998"/>
              <a:gd name="connsiteY41" fmla="*/ 367182 h 1227578"/>
              <a:gd name="connsiteX42" fmla="*/ 2220987 w 12191998"/>
              <a:gd name="connsiteY42" fmla="*/ 334489 h 1227578"/>
              <a:gd name="connsiteX43" fmla="*/ 2213098 w 12191998"/>
              <a:gd name="connsiteY43" fmla="*/ 335659 h 1227578"/>
              <a:gd name="connsiteX44" fmla="*/ 2201515 w 12191998"/>
              <a:gd name="connsiteY44" fmla="*/ 333267 h 1227578"/>
              <a:gd name="connsiteX45" fmla="*/ 2082768 w 12191998"/>
              <a:gd name="connsiteY45" fmla="*/ 333267 h 1227578"/>
              <a:gd name="connsiteX46" fmla="*/ 2082507 w 12191998"/>
              <a:gd name="connsiteY46" fmla="*/ 333321 h 1227578"/>
              <a:gd name="connsiteX47" fmla="*/ 135369 w 12191998"/>
              <a:gd name="connsiteY47" fmla="*/ 333321 h 1227578"/>
              <a:gd name="connsiteX48" fmla="*/ 135369 w 12191998"/>
              <a:gd name="connsiteY48" fmla="*/ 332387 h 1227578"/>
              <a:gd name="connsiteX49" fmla="*/ 0 w 12191998"/>
              <a:gd name="connsiteY49" fmla="*/ 332387 h 1227578"/>
              <a:gd name="connsiteX50" fmla="*/ 0 w 12191998"/>
              <a:gd name="connsiteY50" fmla="*/ 0 h 1227578"/>
              <a:gd name="connsiteX51" fmla="*/ 135370 w 12191998"/>
              <a:gd name="connsiteY51" fmla="*/ 0 h 1227578"/>
              <a:gd name="connsiteX52" fmla="*/ 135370 w 12191998"/>
              <a:gd name="connsiteY52" fmla="*/ 1 h 1227578"/>
              <a:gd name="connsiteX53" fmla="*/ 12056628 w 12191998"/>
              <a:gd name="connsiteY53" fmla="*/ 1 h 122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91998" h="1227578">
                <a:moveTo>
                  <a:pt x="12056628" y="0"/>
                </a:moveTo>
                <a:lnTo>
                  <a:pt x="12191998" y="0"/>
                </a:lnTo>
                <a:lnTo>
                  <a:pt x="12191998" y="356200"/>
                </a:lnTo>
                <a:lnTo>
                  <a:pt x="12056628" y="356200"/>
                </a:lnTo>
                <a:lnTo>
                  <a:pt x="12056628" y="355927"/>
                </a:lnTo>
                <a:lnTo>
                  <a:pt x="10053000" y="355927"/>
                </a:lnTo>
                <a:lnTo>
                  <a:pt x="10053634" y="356853"/>
                </a:lnTo>
                <a:lnTo>
                  <a:pt x="9963363" y="356853"/>
                </a:lnTo>
                <a:lnTo>
                  <a:pt x="9956306" y="358310"/>
                </a:lnTo>
                <a:lnTo>
                  <a:pt x="9943481" y="356409"/>
                </a:lnTo>
                <a:cubicBezTo>
                  <a:pt x="9898647" y="355550"/>
                  <a:pt x="9855421" y="366424"/>
                  <a:pt x="9817449" y="389102"/>
                </a:cubicBezTo>
                <a:cubicBezTo>
                  <a:pt x="9798463" y="400441"/>
                  <a:pt x="9781344" y="414400"/>
                  <a:pt x="9766311" y="430569"/>
                </a:cubicBezTo>
                <a:lnTo>
                  <a:pt x="9730675" y="481045"/>
                </a:lnTo>
                <a:lnTo>
                  <a:pt x="9725347" y="491436"/>
                </a:lnTo>
                <a:lnTo>
                  <a:pt x="9720490" y="504253"/>
                </a:lnTo>
                <a:lnTo>
                  <a:pt x="9709494" y="518822"/>
                </a:lnTo>
                <a:lnTo>
                  <a:pt x="9663460" y="614293"/>
                </a:lnTo>
                <a:lnTo>
                  <a:pt x="9663371" y="615679"/>
                </a:lnTo>
                <a:lnTo>
                  <a:pt x="9402053" y="1171900"/>
                </a:lnTo>
                <a:lnTo>
                  <a:pt x="9401578" y="1171858"/>
                </a:lnTo>
                <a:lnTo>
                  <a:pt x="9400515" y="1175492"/>
                </a:lnTo>
                <a:cubicBezTo>
                  <a:pt x="9394759" y="1186699"/>
                  <a:pt x="9386759" y="1196937"/>
                  <a:pt x="9376587" y="1205470"/>
                </a:cubicBezTo>
                <a:cubicBezTo>
                  <a:pt x="9361327" y="1218270"/>
                  <a:pt x="9343347" y="1225417"/>
                  <a:pt x="9325073" y="1227157"/>
                </a:cubicBezTo>
                <a:lnTo>
                  <a:pt x="9306281" y="1226184"/>
                </a:lnTo>
                <a:lnTo>
                  <a:pt x="9306281" y="1227578"/>
                </a:lnTo>
                <a:lnTo>
                  <a:pt x="2879621" y="1227578"/>
                </a:lnTo>
                <a:lnTo>
                  <a:pt x="2879621" y="1226197"/>
                </a:lnTo>
                <a:lnTo>
                  <a:pt x="2861084" y="1227157"/>
                </a:lnTo>
                <a:cubicBezTo>
                  <a:pt x="2842810" y="1225417"/>
                  <a:pt x="2824829" y="1218270"/>
                  <a:pt x="2809569" y="1205470"/>
                </a:cubicBezTo>
                <a:cubicBezTo>
                  <a:pt x="2799397" y="1196937"/>
                  <a:pt x="2791396" y="1186699"/>
                  <a:pt x="2785640" y="1175491"/>
                </a:cubicBezTo>
                <a:lnTo>
                  <a:pt x="2784538" y="1171722"/>
                </a:lnTo>
                <a:lnTo>
                  <a:pt x="2782511" y="1171901"/>
                </a:lnTo>
                <a:lnTo>
                  <a:pt x="2546630" y="669823"/>
                </a:lnTo>
                <a:lnTo>
                  <a:pt x="2501357" y="581517"/>
                </a:lnTo>
                <a:lnTo>
                  <a:pt x="2501131" y="579572"/>
                </a:lnTo>
                <a:lnTo>
                  <a:pt x="2489403" y="558200"/>
                </a:lnTo>
                <a:lnTo>
                  <a:pt x="2488573" y="556582"/>
                </a:lnTo>
                <a:lnTo>
                  <a:pt x="2488549" y="556645"/>
                </a:lnTo>
                <a:lnTo>
                  <a:pt x="2450191" y="486743"/>
                </a:lnTo>
                <a:lnTo>
                  <a:pt x="2441929" y="476924"/>
                </a:lnTo>
                <a:lnTo>
                  <a:pt x="2436793" y="463374"/>
                </a:lnTo>
                <a:cubicBezTo>
                  <a:pt x="2415493" y="423018"/>
                  <a:pt x="2384991" y="389860"/>
                  <a:pt x="2347018" y="367182"/>
                </a:cubicBezTo>
                <a:cubicBezTo>
                  <a:pt x="2309047" y="344504"/>
                  <a:pt x="2265822" y="333630"/>
                  <a:pt x="2220987" y="334489"/>
                </a:cubicBezTo>
                <a:lnTo>
                  <a:pt x="2213098" y="335659"/>
                </a:lnTo>
                <a:lnTo>
                  <a:pt x="2201515" y="333267"/>
                </a:lnTo>
                <a:lnTo>
                  <a:pt x="2082768" y="333267"/>
                </a:lnTo>
                <a:lnTo>
                  <a:pt x="2082507" y="333321"/>
                </a:lnTo>
                <a:lnTo>
                  <a:pt x="135369" y="333321"/>
                </a:lnTo>
                <a:lnTo>
                  <a:pt x="135369" y="332387"/>
                </a:lnTo>
                <a:lnTo>
                  <a:pt x="0" y="332387"/>
                </a:lnTo>
                <a:lnTo>
                  <a:pt x="0" y="0"/>
                </a:lnTo>
                <a:lnTo>
                  <a:pt x="135370" y="0"/>
                </a:lnTo>
                <a:lnTo>
                  <a:pt x="135370" y="1"/>
                </a:lnTo>
                <a:lnTo>
                  <a:pt x="12056628" y="1"/>
                </a:lnTo>
                <a:close/>
              </a:path>
            </a:pathLst>
          </a:custGeom>
          <a:solidFill>
            <a:srgbClr val="2F2434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183E26-14AB-7472-2E25-E07D203C5EBB}"/>
              </a:ext>
            </a:extLst>
          </p:cNvPr>
          <p:cNvSpPr txBox="1"/>
          <p:nvPr/>
        </p:nvSpPr>
        <p:spPr>
          <a:xfrm>
            <a:off x="9829620" y="109649"/>
            <a:ext cx="2362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Sensitivity Analysis of Lithium-ion</a:t>
            </a:r>
          </a:p>
          <a:p>
            <a:pPr algn="ctr"/>
            <a:r>
              <a:rPr lang="en-US" sz="88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State-of-Health Indicators</a:t>
            </a:r>
          </a:p>
          <a:p>
            <a:pPr algn="ctr"/>
            <a:r>
              <a:rPr lang="en-US" sz="48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 Sepasiahooyi and Shu-Xia Tang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ssepasia@ttu.edu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shuxia.tang@ttu.edu</a:t>
            </a:r>
            <a:endParaRPr lang="en-US" sz="4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49">
            <a:extLst>
              <a:ext uri="{FF2B5EF4-FFF2-40B4-BE49-F238E27FC236}">
                <a16:creationId xmlns:a16="http://schemas.microsoft.com/office/drawing/2014/main" id="{30F19815-2502-FD9C-FF5C-5AF0BF58E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30" y="7907156"/>
            <a:ext cx="10086189" cy="6740307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aging of lithium-ion batteries is complex, involving multiple State-of-Health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Sensitivity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nalysis of terminal voltage to these indicators provides insights into their contributions to the battery lifespan and performance.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Unlike most studies utilizing numerical methods, this work employs analytical derivation approach, which is more accurate and generic.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is the primary conventional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indicator in many studies. The sensitivity of voltage to capacity can only be analyzed numerically.</a:t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C1FC7C8-C882-F446-6BED-49B4670FC73F}"/>
              </a:ext>
            </a:extLst>
          </p:cNvPr>
          <p:cNvGrpSpPr/>
          <p:nvPr/>
        </p:nvGrpSpPr>
        <p:grpSpPr>
          <a:xfrm>
            <a:off x="782607" y="24180195"/>
            <a:ext cx="8067757" cy="2176080"/>
            <a:chOff x="12470369" y="6939081"/>
            <a:chExt cx="8067757" cy="2176080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1F31776B-F313-0BBD-C6D8-FD07AE962F39}"/>
                </a:ext>
              </a:extLst>
            </p:cNvPr>
            <p:cNvSpPr/>
            <p:nvPr/>
          </p:nvSpPr>
          <p:spPr>
            <a:xfrm>
              <a:off x="12539075" y="7072233"/>
              <a:ext cx="7914938" cy="1925564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AEA19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5AA2B099-CCCF-4D0C-F25C-E6CA418104D2}"/>
                </a:ext>
              </a:extLst>
            </p:cNvPr>
            <p:cNvSpPr/>
            <p:nvPr/>
          </p:nvSpPr>
          <p:spPr>
            <a:xfrm>
              <a:off x="12621051" y="7122751"/>
              <a:ext cx="4991740" cy="1809979"/>
            </a:xfrm>
            <a:custGeom>
              <a:avLst/>
              <a:gdLst>
                <a:gd name="connsiteX0" fmla="*/ 0 w 4991740"/>
                <a:gd name="connsiteY0" fmla="*/ 911174 h 1822349"/>
                <a:gd name="connsiteX1" fmla="*/ 0 w 4991740"/>
                <a:gd name="connsiteY1" fmla="*/ 911175 h 1822349"/>
                <a:gd name="connsiteX2" fmla="*/ 0 w 4991740"/>
                <a:gd name="connsiteY2" fmla="*/ 911175 h 1822349"/>
                <a:gd name="connsiteX3" fmla="*/ 4671812 w 4991740"/>
                <a:gd name="connsiteY3" fmla="*/ 0 h 1822349"/>
                <a:gd name="connsiteX4" fmla="*/ 4837872 w 4991740"/>
                <a:gd name="connsiteY4" fmla="*/ 0 h 1822349"/>
                <a:gd name="connsiteX5" fmla="*/ 4931036 w 4991740"/>
                <a:gd name="connsiteY5" fmla="*/ 4705 h 1822349"/>
                <a:gd name="connsiteX6" fmla="*/ 4991740 w 4991740"/>
                <a:gd name="connsiteY6" fmla="*/ 13969 h 1822349"/>
                <a:gd name="connsiteX7" fmla="*/ 4805080 w 4991740"/>
                <a:gd name="connsiteY7" fmla="*/ 2033 h 1822349"/>
                <a:gd name="connsiteX8" fmla="*/ 911176 w 4991740"/>
                <a:gd name="connsiteY8" fmla="*/ 0 h 1822349"/>
                <a:gd name="connsiteX9" fmla="*/ 4569820 w 4991740"/>
                <a:gd name="connsiteY9" fmla="*/ 0 h 1822349"/>
                <a:gd name="connsiteX10" fmla="*/ 4396480 w 4991740"/>
                <a:gd name="connsiteY10" fmla="*/ 5805 h 1822349"/>
                <a:gd name="connsiteX11" fmla="*/ 4189568 w 4991740"/>
                <a:gd name="connsiteY11" fmla="*/ 22869 h 1822349"/>
                <a:gd name="connsiteX12" fmla="*/ 1245636 w 4991740"/>
                <a:gd name="connsiteY12" fmla="*/ 1761374 h 1822349"/>
                <a:gd name="connsiteX13" fmla="*/ 1208000 w 4991740"/>
                <a:gd name="connsiteY13" fmla="*/ 1822349 h 1822349"/>
                <a:gd name="connsiteX14" fmla="*/ 911176 w 4991740"/>
                <a:gd name="connsiteY14" fmla="*/ 1822349 h 1822349"/>
                <a:gd name="connsiteX15" fmla="*/ 18512 w 4991740"/>
                <a:gd name="connsiteY15" fmla="*/ 1094808 h 1822349"/>
                <a:gd name="connsiteX16" fmla="*/ 0 w 4991740"/>
                <a:gd name="connsiteY16" fmla="*/ 911175 h 1822349"/>
                <a:gd name="connsiteX17" fmla="*/ 18512 w 4991740"/>
                <a:gd name="connsiteY17" fmla="*/ 727542 h 1822349"/>
                <a:gd name="connsiteX18" fmla="*/ 911176 w 4991740"/>
                <a:gd name="connsiteY18" fmla="*/ 0 h 182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91740" h="1822349">
                  <a:moveTo>
                    <a:pt x="0" y="911174"/>
                  </a:moveTo>
                  <a:lnTo>
                    <a:pt x="0" y="911175"/>
                  </a:lnTo>
                  <a:lnTo>
                    <a:pt x="0" y="911175"/>
                  </a:lnTo>
                  <a:close/>
                  <a:moveTo>
                    <a:pt x="4671812" y="0"/>
                  </a:moveTo>
                  <a:lnTo>
                    <a:pt x="4837872" y="0"/>
                  </a:lnTo>
                  <a:cubicBezTo>
                    <a:pt x="4869324" y="0"/>
                    <a:pt x="4900404" y="1594"/>
                    <a:pt x="4931036" y="4705"/>
                  </a:cubicBezTo>
                  <a:lnTo>
                    <a:pt x="4991740" y="13969"/>
                  </a:lnTo>
                  <a:lnTo>
                    <a:pt x="4805080" y="2033"/>
                  </a:lnTo>
                  <a:close/>
                  <a:moveTo>
                    <a:pt x="911176" y="0"/>
                  </a:moveTo>
                  <a:lnTo>
                    <a:pt x="4569820" y="0"/>
                  </a:lnTo>
                  <a:lnTo>
                    <a:pt x="4396480" y="5805"/>
                  </a:lnTo>
                  <a:cubicBezTo>
                    <a:pt x="4327768" y="9782"/>
                    <a:pt x="4258784" y="15458"/>
                    <a:pt x="4189568" y="22869"/>
                  </a:cubicBezTo>
                  <a:cubicBezTo>
                    <a:pt x="2943708" y="156260"/>
                    <a:pt x="1889184" y="823222"/>
                    <a:pt x="1245636" y="1761374"/>
                  </a:cubicBezTo>
                  <a:lnTo>
                    <a:pt x="1208000" y="1822349"/>
                  </a:lnTo>
                  <a:lnTo>
                    <a:pt x="911176" y="1822349"/>
                  </a:lnTo>
                  <a:cubicBezTo>
                    <a:pt x="470852" y="1822349"/>
                    <a:pt x="103476" y="1510015"/>
                    <a:pt x="18512" y="1094808"/>
                  </a:cubicBezTo>
                  <a:lnTo>
                    <a:pt x="0" y="911175"/>
                  </a:lnTo>
                  <a:lnTo>
                    <a:pt x="18512" y="727542"/>
                  </a:lnTo>
                  <a:cubicBezTo>
                    <a:pt x="103476" y="312335"/>
                    <a:pt x="470852" y="0"/>
                    <a:pt x="911176" y="0"/>
                  </a:cubicBezTo>
                  <a:close/>
                </a:path>
              </a:pathLst>
            </a:custGeom>
            <a:gradFill>
              <a:gsLst>
                <a:gs pos="62000">
                  <a:srgbClr val="E6E0E8">
                    <a:alpha val="43000"/>
                  </a:srgbClr>
                </a:gs>
                <a:gs pos="35000">
                  <a:srgbClr val="DCD2DE">
                    <a:alpha val="34000"/>
                  </a:srgbClr>
                </a:gs>
                <a:gs pos="100000">
                  <a:srgbClr val="EEEAEF">
                    <a:alpha val="31000"/>
                  </a:srgbClr>
                </a:gs>
                <a:gs pos="0">
                  <a:srgbClr val="BDABC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1544C1FE-65CA-9363-1F2E-53A74AA194E5}"/>
                </a:ext>
              </a:extLst>
            </p:cNvPr>
            <p:cNvSpPr/>
            <p:nvPr/>
          </p:nvSpPr>
          <p:spPr>
            <a:xfrm>
              <a:off x="12470369" y="6939081"/>
              <a:ext cx="8067757" cy="2169910"/>
            </a:xfrm>
            <a:custGeom>
              <a:avLst/>
              <a:gdLst>
                <a:gd name="connsiteX0" fmla="*/ 309146 w 2236932"/>
                <a:gd name="connsiteY0" fmla="*/ 51634 h 618260"/>
                <a:gd name="connsiteX1" fmla="*/ 50800 w 2236932"/>
                <a:gd name="connsiteY1" fmla="*/ 309980 h 618260"/>
                <a:gd name="connsiteX2" fmla="*/ 309146 w 2236932"/>
                <a:gd name="connsiteY2" fmla="*/ 568326 h 618260"/>
                <a:gd name="connsiteX3" fmla="*/ 1935580 w 2236932"/>
                <a:gd name="connsiteY3" fmla="*/ 568326 h 618260"/>
                <a:gd name="connsiteX4" fmla="*/ 2193926 w 2236932"/>
                <a:gd name="connsiteY4" fmla="*/ 309980 h 618260"/>
                <a:gd name="connsiteX5" fmla="*/ 1935580 w 2236932"/>
                <a:gd name="connsiteY5" fmla="*/ 51634 h 618260"/>
                <a:gd name="connsiteX6" fmla="*/ 309130 w 2236932"/>
                <a:gd name="connsiteY6" fmla="*/ 0 h 618260"/>
                <a:gd name="connsiteX7" fmla="*/ 1927802 w 2236932"/>
                <a:gd name="connsiteY7" fmla="*/ 0 h 618260"/>
                <a:gd name="connsiteX8" fmla="*/ 2236932 w 2236932"/>
                <a:gd name="connsiteY8" fmla="*/ 309130 h 618260"/>
                <a:gd name="connsiteX9" fmla="*/ 1927802 w 2236932"/>
                <a:gd name="connsiteY9" fmla="*/ 618260 h 618260"/>
                <a:gd name="connsiteX10" fmla="*/ 309130 w 2236932"/>
                <a:gd name="connsiteY10" fmla="*/ 618260 h 618260"/>
                <a:gd name="connsiteX11" fmla="*/ 0 w 2236932"/>
                <a:gd name="connsiteY11" fmla="*/ 309130 h 618260"/>
                <a:gd name="connsiteX12" fmla="*/ 309130 w 2236932"/>
                <a:gd name="connsiteY12" fmla="*/ 0 h 6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6932" h="618260">
                  <a:moveTo>
                    <a:pt x="309146" y="51634"/>
                  </a:moveTo>
                  <a:cubicBezTo>
                    <a:pt x="166465" y="51634"/>
                    <a:pt x="50800" y="167299"/>
                    <a:pt x="50800" y="309980"/>
                  </a:cubicBezTo>
                  <a:cubicBezTo>
                    <a:pt x="50800" y="452661"/>
                    <a:pt x="166465" y="568326"/>
                    <a:pt x="309146" y="568326"/>
                  </a:cubicBezTo>
                  <a:lnTo>
                    <a:pt x="1935580" y="568326"/>
                  </a:lnTo>
                  <a:cubicBezTo>
                    <a:pt x="2078261" y="568326"/>
                    <a:pt x="2193926" y="452661"/>
                    <a:pt x="2193926" y="309980"/>
                  </a:cubicBezTo>
                  <a:cubicBezTo>
                    <a:pt x="2193926" y="167299"/>
                    <a:pt x="2078261" y="51634"/>
                    <a:pt x="1935580" y="51634"/>
                  </a:cubicBezTo>
                  <a:close/>
                  <a:moveTo>
                    <a:pt x="309130" y="0"/>
                  </a:moveTo>
                  <a:lnTo>
                    <a:pt x="1927802" y="0"/>
                  </a:lnTo>
                  <a:cubicBezTo>
                    <a:pt x="2098530" y="0"/>
                    <a:pt x="2236932" y="138402"/>
                    <a:pt x="2236932" y="309130"/>
                  </a:cubicBezTo>
                  <a:cubicBezTo>
                    <a:pt x="2236932" y="479858"/>
                    <a:pt x="2098530" y="618260"/>
                    <a:pt x="1927802" y="618260"/>
                  </a:cubicBezTo>
                  <a:lnTo>
                    <a:pt x="309130" y="618260"/>
                  </a:lnTo>
                  <a:cubicBezTo>
                    <a:pt x="138402" y="618260"/>
                    <a:pt x="0" y="479858"/>
                    <a:pt x="0" y="309130"/>
                  </a:cubicBezTo>
                  <a:cubicBezTo>
                    <a:pt x="0" y="138402"/>
                    <a:pt x="138402" y="0"/>
                    <a:pt x="309130" y="0"/>
                  </a:cubicBezTo>
                  <a:close/>
                </a:path>
              </a:pathLst>
            </a:custGeom>
            <a:solidFill>
              <a:srgbClr val="7B4A82"/>
            </a:solidFill>
            <a:ln>
              <a:noFill/>
            </a:ln>
            <a:effectLst>
              <a:outerShdw blurRad="88900" dir="4800000" sx="98000" sy="98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BB7C7DC-65B7-D46D-2DF1-8C02E43CC75F}"/>
                </a:ext>
              </a:extLst>
            </p:cNvPr>
            <p:cNvSpPr/>
            <p:nvPr/>
          </p:nvSpPr>
          <p:spPr>
            <a:xfrm rot="10800000">
              <a:off x="12470369" y="6945251"/>
              <a:ext cx="8067757" cy="2169910"/>
            </a:xfrm>
            <a:custGeom>
              <a:avLst/>
              <a:gdLst>
                <a:gd name="connsiteX0" fmla="*/ 309146 w 2236932"/>
                <a:gd name="connsiteY0" fmla="*/ 51634 h 618260"/>
                <a:gd name="connsiteX1" fmla="*/ 50800 w 2236932"/>
                <a:gd name="connsiteY1" fmla="*/ 309980 h 618260"/>
                <a:gd name="connsiteX2" fmla="*/ 309146 w 2236932"/>
                <a:gd name="connsiteY2" fmla="*/ 568326 h 618260"/>
                <a:gd name="connsiteX3" fmla="*/ 1935580 w 2236932"/>
                <a:gd name="connsiteY3" fmla="*/ 568326 h 618260"/>
                <a:gd name="connsiteX4" fmla="*/ 2193926 w 2236932"/>
                <a:gd name="connsiteY4" fmla="*/ 309980 h 618260"/>
                <a:gd name="connsiteX5" fmla="*/ 1935580 w 2236932"/>
                <a:gd name="connsiteY5" fmla="*/ 51634 h 618260"/>
                <a:gd name="connsiteX6" fmla="*/ 309130 w 2236932"/>
                <a:gd name="connsiteY6" fmla="*/ 0 h 618260"/>
                <a:gd name="connsiteX7" fmla="*/ 1927802 w 2236932"/>
                <a:gd name="connsiteY7" fmla="*/ 0 h 618260"/>
                <a:gd name="connsiteX8" fmla="*/ 2236932 w 2236932"/>
                <a:gd name="connsiteY8" fmla="*/ 309130 h 618260"/>
                <a:gd name="connsiteX9" fmla="*/ 1927802 w 2236932"/>
                <a:gd name="connsiteY9" fmla="*/ 618260 h 618260"/>
                <a:gd name="connsiteX10" fmla="*/ 309130 w 2236932"/>
                <a:gd name="connsiteY10" fmla="*/ 618260 h 618260"/>
                <a:gd name="connsiteX11" fmla="*/ 0 w 2236932"/>
                <a:gd name="connsiteY11" fmla="*/ 309130 h 618260"/>
                <a:gd name="connsiteX12" fmla="*/ 309130 w 2236932"/>
                <a:gd name="connsiteY12" fmla="*/ 0 h 6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6932" h="618260">
                  <a:moveTo>
                    <a:pt x="309146" y="51634"/>
                  </a:moveTo>
                  <a:cubicBezTo>
                    <a:pt x="166465" y="51634"/>
                    <a:pt x="50800" y="167299"/>
                    <a:pt x="50800" y="309980"/>
                  </a:cubicBezTo>
                  <a:cubicBezTo>
                    <a:pt x="50800" y="452661"/>
                    <a:pt x="166465" y="568326"/>
                    <a:pt x="309146" y="568326"/>
                  </a:cubicBezTo>
                  <a:lnTo>
                    <a:pt x="1935580" y="568326"/>
                  </a:lnTo>
                  <a:cubicBezTo>
                    <a:pt x="2078261" y="568326"/>
                    <a:pt x="2193926" y="452661"/>
                    <a:pt x="2193926" y="309980"/>
                  </a:cubicBezTo>
                  <a:cubicBezTo>
                    <a:pt x="2193926" y="167299"/>
                    <a:pt x="2078261" y="51634"/>
                    <a:pt x="1935580" y="51634"/>
                  </a:cubicBezTo>
                  <a:close/>
                  <a:moveTo>
                    <a:pt x="309130" y="0"/>
                  </a:moveTo>
                  <a:lnTo>
                    <a:pt x="1927802" y="0"/>
                  </a:lnTo>
                  <a:cubicBezTo>
                    <a:pt x="2098530" y="0"/>
                    <a:pt x="2236932" y="138402"/>
                    <a:pt x="2236932" y="309130"/>
                  </a:cubicBezTo>
                  <a:cubicBezTo>
                    <a:pt x="2236932" y="479858"/>
                    <a:pt x="2098530" y="618260"/>
                    <a:pt x="1927802" y="618260"/>
                  </a:cubicBezTo>
                  <a:lnTo>
                    <a:pt x="309130" y="618260"/>
                  </a:lnTo>
                  <a:cubicBezTo>
                    <a:pt x="138402" y="618260"/>
                    <a:pt x="0" y="479858"/>
                    <a:pt x="0" y="309130"/>
                  </a:cubicBezTo>
                  <a:cubicBezTo>
                    <a:pt x="0" y="138402"/>
                    <a:pt x="138402" y="0"/>
                    <a:pt x="309130" y="0"/>
                  </a:cubicBezTo>
                  <a:close/>
                </a:path>
              </a:pathLst>
            </a:custGeom>
            <a:solidFill>
              <a:srgbClr val="7B4A82"/>
            </a:solidFill>
            <a:ln>
              <a:noFill/>
            </a:ln>
            <a:effectLst>
              <a:outerShdw blurRad="88900" dist="165100" dir="11400000" sx="98000" sy="98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F81C0F3-9270-250A-FC78-82334E056F3E}"/>
                </a:ext>
              </a:extLst>
            </p:cNvPr>
            <p:cNvSpPr txBox="1"/>
            <p:nvPr/>
          </p:nvSpPr>
          <p:spPr>
            <a:xfrm>
              <a:off x="12820901" y="7380971"/>
              <a:ext cx="73512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3733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60AD3DD-B1B3-16D6-6623-345B00343292}"/>
              </a:ext>
            </a:extLst>
          </p:cNvPr>
          <p:cNvGrpSpPr/>
          <p:nvPr/>
        </p:nvGrpSpPr>
        <p:grpSpPr>
          <a:xfrm>
            <a:off x="503992" y="5422399"/>
            <a:ext cx="9097987" cy="2170365"/>
            <a:chOff x="1488941" y="6937748"/>
            <a:chExt cx="8067757" cy="217036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24245818-04AC-F82D-B531-0C0102743CF3}"/>
                </a:ext>
              </a:extLst>
            </p:cNvPr>
            <p:cNvSpPr/>
            <p:nvPr/>
          </p:nvSpPr>
          <p:spPr>
            <a:xfrm>
              <a:off x="1557647" y="7070900"/>
              <a:ext cx="7914938" cy="1925564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AEA19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28D5C69A-467A-7CBE-3C72-A2CA866E4A3F}"/>
                </a:ext>
              </a:extLst>
            </p:cNvPr>
            <p:cNvSpPr/>
            <p:nvPr/>
          </p:nvSpPr>
          <p:spPr>
            <a:xfrm>
              <a:off x="1630226" y="7122544"/>
              <a:ext cx="4991740" cy="1810186"/>
            </a:xfrm>
            <a:custGeom>
              <a:avLst/>
              <a:gdLst>
                <a:gd name="connsiteX0" fmla="*/ 0 w 4991740"/>
                <a:gd name="connsiteY0" fmla="*/ 911174 h 1822349"/>
                <a:gd name="connsiteX1" fmla="*/ 0 w 4991740"/>
                <a:gd name="connsiteY1" fmla="*/ 911175 h 1822349"/>
                <a:gd name="connsiteX2" fmla="*/ 0 w 4991740"/>
                <a:gd name="connsiteY2" fmla="*/ 911175 h 1822349"/>
                <a:gd name="connsiteX3" fmla="*/ 4671812 w 4991740"/>
                <a:gd name="connsiteY3" fmla="*/ 0 h 1822349"/>
                <a:gd name="connsiteX4" fmla="*/ 4837872 w 4991740"/>
                <a:gd name="connsiteY4" fmla="*/ 0 h 1822349"/>
                <a:gd name="connsiteX5" fmla="*/ 4931036 w 4991740"/>
                <a:gd name="connsiteY5" fmla="*/ 4705 h 1822349"/>
                <a:gd name="connsiteX6" fmla="*/ 4991740 w 4991740"/>
                <a:gd name="connsiteY6" fmla="*/ 13969 h 1822349"/>
                <a:gd name="connsiteX7" fmla="*/ 4805080 w 4991740"/>
                <a:gd name="connsiteY7" fmla="*/ 2033 h 1822349"/>
                <a:gd name="connsiteX8" fmla="*/ 911176 w 4991740"/>
                <a:gd name="connsiteY8" fmla="*/ 0 h 1822349"/>
                <a:gd name="connsiteX9" fmla="*/ 4569820 w 4991740"/>
                <a:gd name="connsiteY9" fmla="*/ 0 h 1822349"/>
                <a:gd name="connsiteX10" fmla="*/ 4396480 w 4991740"/>
                <a:gd name="connsiteY10" fmla="*/ 5805 h 1822349"/>
                <a:gd name="connsiteX11" fmla="*/ 4189568 w 4991740"/>
                <a:gd name="connsiteY11" fmla="*/ 22869 h 1822349"/>
                <a:gd name="connsiteX12" fmla="*/ 1245636 w 4991740"/>
                <a:gd name="connsiteY12" fmla="*/ 1761374 h 1822349"/>
                <a:gd name="connsiteX13" fmla="*/ 1208000 w 4991740"/>
                <a:gd name="connsiteY13" fmla="*/ 1822349 h 1822349"/>
                <a:gd name="connsiteX14" fmla="*/ 911176 w 4991740"/>
                <a:gd name="connsiteY14" fmla="*/ 1822349 h 1822349"/>
                <a:gd name="connsiteX15" fmla="*/ 18512 w 4991740"/>
                <a:gd name="connsiteY15" fmla="*/ 1094808 h 1822349"/>
                <a:gd name="connsiteX16" fmla="*/ 0 w 4991740"/>
                <a:gd name="connsiteY16" fmla="*/ 911175 h 1822349"/>
                <a:gd name="connsiteX17" fmla="*/ 18512 w 4991740"/>
                <a:gd name="connsiteY17" fmla="*/ 727542 h 1822349"/>
                <a:gd name="connsiteX18" fmla="*/ 911176 w 4991740"/>
                <a:gd name="connsiteY18" fmla="*/ 0 h 182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91740" h="1822349">
                  <a:moveTo>
                    <a:pt x="0" y="911174"/>
                  </a:moveTo>
                  <a:lnTo>
                    <a:pt x="0" y="911175"/>
                  </a:lnTo>
                  <a:lnTo>
                    <a:pt x="0" y="911175"/>
                  </a:lnTo>
                  <a:close/>
                  <a:moveTo>
                    <a:pt x="4671812" y="0"/>
                  </a:moveTo>
                  <a:lnTo>
                    <a:pt x="4837872" y="0"/>
                  </a:lnTo>
                  <a:cubicBezTo>
                    <a:pt x="4869324" y="0"/>
                    <a:pt x="4900404" y="1594"/>
                    <a:pt x="4931036" y="4705"/>
                  </a:cubicBezTo>
                  <a:lnTo>
                    <a:pt x="4991740" y="13969"/>
                  </a:lnTo>
                  <a:lnTo>
                    <a:pt x="4805080" y="2033"/>
                  </a:lnTo>
                  <a:close/>
                  <a:moveTo>
                    <a:pt x="911176" y="0"/>
                  </a:moveTo>
                  <a:lnTo>
                    <a:pt x="4569820" y="0"/>
                  </a:lnTo>
                  <a:lnTo>
                    <a:pt x="4396480" y="5805"/>
                  </a:lnTo>
                  <a:cubicBezTo>
                    <a:pt x="4327768" y="9782"/>
                    <a:pt x="4258784" y="15458"/>
                    <a:pt x="4189568" y="22869"/>
                  </a:cubicBezTo>
                  <a:cubicBezTo>
                    <a:pt x="2943708" y="156260"/>
                    <a:pt x="1889184" y="823222"/>
                    <a:pt x="1245636" y="1761374"/>
                  </a:cubicBezTo>
                  <a:lnTo>
                    <a:pt x="1208000" y="1822349"/>
                  </a:lnTo>
                  <a:lnTo>
                    <a:pt x="911176" y="1822349"/>
                  </a:lnTo>
                  <a:cubicBezTo>
                    <a:pt x="470852" y="1822349"/>
                    <a:pt x="103476" y="1510015"/>
                    <a:pt x="18512" y="1094808"/>
                  </a:cubicBezTo>
                  <a:lnTo>
                    <a:pt x="0" y="911175"/>
                  </a:lnTo>
                  <a:lnTo>
                    <a:pt x="18512" y="727542"/>
                  </a:lnTo>
                  <a:cubicBezTo>
                    <a:pt x="103476" y="312335"/>
                    <a:pt x="470852" y="0"/>
                    <a:pt x="911176" y="0"/>
                  </a:cubicBezTo>
                  <a:close/>
                </a:path>
              </a:pathLst>
            </a:custGeom>
            <a:gradFill>
              <a:gsLst>
                <a:gs pos="62000">
                  <a:srgbClr val="E6E0E8">
                    <a:alpha val="43000"/>
                  </a:srgbClr>
                </a:gs>
                <a:gs pos="35000">
                  <a:srgbClr val="DCD2DE">
                    <a:alpha val="34000"/>
                  </a:srgbClr>
                </a:gs>
                <a:gs pos="100000">
                  <a:srgbClr val="EEEAEF">
                    <a:alpha val="31000"/>
                  </a:srgbClr>
                </a:gs>
                <a:gs pos="0">
                  <a:srgbClr val="BDABC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F4E86A5-71DC-5564-C416-103AE3BB0318}"/>
                </a:ext>
              </a:extLst>
            </p:cNvPr>
            <p:cNvSpPr/>
            <p:nvPr/>
          </p:nvSpPr>
          <p:spPr>
            <a:xfrm>
              <a:off x="1488941" y="6937748"/>
              <a:ext cx="8067757" cy="2169910"/>
            </a:xfrm>
            <a:custGeom>
              <a:avLst/>
              <a:gdLst>
                <a:gd name="connsiteX0" fmla="*/ 309146 w 2236932"/>
                <a:gd name="connsiteY0" fmla="*/ 51634 h 618260"/>
                <a:gd name="connsiteX1" fmla="*/ 50800 w 2236932"/>
                <a:gd name="connsiteY1" fmla="*/ 309980 h 618260"/>
                <a:gd name="connsiteX2" fmla="*/ 309146 w 2236932"/>
                <a:gd name="connsiteY2" fmla="*/ 568326 h 618260"/>
                <a:gd name="connsiteX3" fmla="*/ 1935580 w 2236932"/>
                <a:gd name="connsiteY3" fmla="*/ 568326 h 618260"/>
                <a:gd name="connsiteX4" fmla="*/ 2193926 w 2236932"/>
                <a:gd name="connsiteY4" fmla="*/ 309980 h 618260"/>
                <a:gd name="connsiteX5" fmla="*/ 1935580 w 2236932"/>
                <a:gd name="connsiteY5" fmla="*/ 51634 h 618260"/>
                <a:gd name="connsiteX6" fmla="*/ 309130 w 2236932"/>
                <a:gd name="connsiteY6" fmla="*/ 0 h 618260"/>
                <a:gd name="connsiteX7" fmla="*/ 1927802 w 2236932"/>
                <a:gd name="connsiteY7" fmla="*/ 0 h 618260"/>
                <a:gd name="connsiteX8" fmla="*/ 2236932 w 2236932"/>
                <a:gd name="connsiteY8" fmla="*/ 309130 h 618260"/>
                <a:gd name="connsiteX9" fmla="*/ 1927802 w 2236932"/>
                <a:gd name="connsiteY9" fmla="*/ 618260 h 618260"/>
                <a:gd name="connsiteX10" fmla="*/ 309130 w 2236932"/>
                <a:gd name="connsiteY10" fmla="*/ 618260 h 618260"/>
                <a:gd name="connsiteX11" fmla="*/ 0 w 2236932"/>
                <a:gd name="connsiteY11" fmla="*/ 309130 h 618260"/>
                <a:gd name="connsiteX12" fmla="*/ 309130 w 2236932"/>
                <a:gd name="connsiteY12" fmla="*/ 0 h 6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6932" h="618260">
                  <a:moveTo>
                    <a:pt x="309146" y="51634"/>
                  </a:moveTo>
                  <a:cubicBezTo>
                    <a:pt x="166465" y="51634"/>
                    <a:pt x="50800" y="167299"/>
                    <a:pt x="50800" y="309980"/>
                  </a:cubicBezTo>
                  <a:cubicBezTo>
                    <a:pt x="50800" y="452661"/>
                    <a:pt x="166465" y="568326"/>
                    <a:pt x="309146" y="568326"/>
                  </a:cubicBezTo>
                  <a:lnTo>
                    <a:pt x="1935580" y="568326"/>
                  </a:lnTo>
                  <a:cubicBezTo>
                    <a:pt x="2078261" y="568326"/>
                    <a:pt x="2193926" y="452661"/>
                    <a:pt x="2193926" y="309980"/>
                  </a:cubicBezTo>
                  <a:cubicBezTo>
                    <a:pt x="2193926" y="167299"/>
                    <a:pt x="2078261" y="51634"/>
                    <a:pt x="1935580" y="51634"/>
                  </a:cubicBezTo>
                  <a:close/>
                  <a:moveTo>
                    <a:pt x="309130" y="0"/>
                  </a:moveTo>
                  <a:lnTo>
                    <a:pt x="1927802" y="0"/>
                  </a:lnTo>
                  <a:cubicBezTo>
                    <a:pt x="2098530" y="0"/>
                    <a:pt x="2236932" y="138402"/>
                    <a:pt x="2236932" y="309130"/>
                  </a:cubicBezTo>
                  <a:cubicBezTo>
                    <a:pt x="2236932" y="479858"/>
                    <a:pt x="2098530" y="618260"/>
                    <a:pt x="1927802" y="618260"/>
                  </a:cubicBezTo>
                  <a:lnTo>
                    <a:pt x="309130" y="618260"/>
                  </a:lnTo>
                  <a:cubicBezTo>
                    <a:pt x="138402" y="618260"/>
                    <a:pt x="0" y="479858"/>
                    <a:pt x="0" y="309130"/>
                  </a:cubicBezTo>
                  <a:cubicBezTo>
                    <a:pt x="0" y="138402"/>
                    <a:pt x="138402" y="0"/>
                    <a:pt x="309130" y="0"/>
                  </a:cubicBezTo>
                  <a:close/>
                </a:path>
              </a:pathLst>
            </a:custGeom>
            <a:solidFill>
              <a:srgbClr val="7B4A82"/>
            </a:solidFill>
            <a:ln>
              <a:noFill/>
            </a:ln>
            <a:effectLst>
              <a:outerShdw blurRad="88900" dir="4800000" sx="98000" sy="98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FEC445F-84B5-A834-FF13-3AFF2DE111F7}"/>
                </a:ext>
              </a:extLst>
            </p:cNvPr>
            <p:cNvSpPr/>
            <p:nvPr/>
          </p:nvSpPr>
          <p:spPr>
            <a:xfrm rot="10800000">
              <a:off x="1488941" y="6938203"/>
              <a:ext cx="8067757" cy="2169910"/>
            </a:xfrm>
            <a:custGeom>
              <a:avLst/>
              <a:gdLst>
                <a:gd name="connsiteX0" fmla="*/ 309146 w 2236932"/>
                <a:gd name="connsiteY0" fmla="*/ 51634 h 618260"/>
                <a:gd name="connsiteX1" fmla="*/ 50800 w 2236932"/>
                <a:gd name="connsiteY1" fmla="*/ 309980 h 618260"/>
                <a:gd name="connsiteX2" fmla="*/ 309146 w 2236932"/>
                <a:gd name="connsiteY2" fmla="*/ 568326 h 618260"/>
                <a:gd name="connsiteX3" fmla="*/ 1935580 w 2236932"/>
                <a:gd name="connsiteY3" fmla="*/ 568326 h 618260"/>
                <a:gd name="connsiteX4" fmla="*/ 2193926 w 2236932"/>
                <a:gd name="connsiteY4" fmla="*/ 309980 h 618260"/>
                <a:gd name="connsiteX5" fmla="*/ 1935580 w 2236932"/>
                <a:gd name="connsiteY5" fmla="*/ 51634 h 618260"/>
                <a:gd name="connsiteX6" fmla="*/ 309130 w 2236932"/>
                <a:gd name="connsiteY6" fmla="*/ 0 h 618260"/>
                <a:gd name="connsiteX7" fmla="*/ 1927802 w 2236932"/>
                <a:gd name="connsiteY7" fmla="*/ 0 h 618260"/>
                <a:gd name="connsiteX8" fmla="*/ 2236932 w 2236932"/>
                <a:gd name="connsiteY8" fmla="*/ 309130 h 618260"/>
                <a:gd name="connsiteX9" fmla="*/ 1927802 w 2236932"/>
                <a:gd name="connsiteY9" fmla="*/ 618260 h 618260"/>
                <a:gd name="connsiteX10" fmla="*/ 309130 w 2236932"/>
                <a:gd name="connsiteY10" fmla="*/ 618260 h 618260"/>
                <a:gd name="connsiteX11" fmla="*/ 0 w 2236932"/>
                <a:gd name="connsiteY11" fmla="*/ 309130 h 618260"/>
                <a:gd name="connsiteX12" fmla="*/ 309130 w 2236932"/>
                <a:gd name="connsiteY12" fmla="*/ 0 h 6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6932" h="618260">
                  <a:moveTo>
                    <a:pt x="309146" y="51634"/>
                  </a:moveTo>
                  <a:cubicBezTo>
                    <a:pt x="166465" y="51634"/>
                    <a:pt x="50800" y="167299"/>
                    <a:pt x="50800" y="309980"/>
                  </a:cubicBezTo>
                  <a:cubicBezTo>
                    <a:pt x="50800" y="452661"/>
                    <a:pt x="166465" y="568326"/>
                    <a:pt x="309146" y="568326"/>
                  </a:cubicBezTo>
                  <a:lnTo>
                    <a:pt x="1935580" y="568326"/>
                  </a:lnTo>
                  <a:cubicBezTo>
                    <a:pt x="2078261" y="568326"/>
                    <a:pt x="2193926" y="452661"/>
                    <a:pt x="2193926" y="309980"/>
                  </a:cubicBezTo>
                  <a:cubicBezTo>
                    <a:pt x="2193926" y="167299"/>
                    <a:pt x="2078261" y="51634"/>
                    <a:pt x="1935580" y="51634"/>
                  </a:cubicBezTo>
                  <a:close/>
                  <a:moveTo>
                    <a:pt x="309130" y="0"/>
                  </a:moveTo>
                  <a:lnTo>
                    <a:pt x="1927802" y="0"/>
                  </a:lnTo>
                  <a:cubicBezTo>
                    <a:pt x="2098530" y="0"/>
                    <a:pt x="2236932" y="138402"/>
                    <a:pt x="2236932" y="309130"/>
                  </a:cubicBezTo>
                  <a:cubicBezTo>
                    <a:pt x="2236932" y="479858"/>
                    <a:pt x="2098530" y="618260"/>
                    <a:pt x="1927802" y="618260"/>
                  </a:cubicBezTo>
                  <a:lnTo>
                    <a:pt x="309130" y="618260"/>
                  </a:lnTo>
                  <a:cubicBezTo>
                    <a:pt x="138402" y="618260"/>
                    <a:pt x="0" y="479858"/>
                    <a:pt x="0" y="309130"/>
                  </a:cubicBezTo>
                  <a:cubicBezTo>
                    <a:pt x="0" y="138402"/>
                    <a:pt x="138402" y="0"/>
                    <a:pt x="309130" y="0"/>
                  </a:cubicBezTo>
                  <a:close/>
                </a:path>
              </a:pathLst>
            </a:custGeom>
            <a:solidFill>
              <a:srgbClr val="7B4A82"/>
            </a:solidFill>
            <a:ln>
              <a:noFill/>
            </a:ln>
            <a:effectLst>
              <a:outerShdw blurRad="88900" dist="165100" dir="11400000" sx="98000" sy="98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CB807F-E8DA-5B72-E7FC-5D6C4A25C0F2}"/>
                </a:ext>
              </a:extLst>
            </p:cNvPr>
            <p:cNvSpPr txBox="1"/>
            <p:nvPr/>
          </p:nvSpPr>
          <p:spPr>
            <a:xfrm>
              <a:off x="1839473" y="7379638"/>
              <a:ext cx="73512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</a:t>
              </a:r>
              <a:endParaRPr lang="en-US" sz="8000" b="1" dirty="0">
                <a:solidFill>
                  <a:srgbClr val="37335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3F4495-8E16-58FD-B2A5-86C7162201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7"/>
          <a:stretch/>
        </p:blipFill>
        <p:spPr>
          <a:xfrm>
            <a:off x="271782" y="14833542"/>
            <a:ext cx="10257888" cy="7170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49B10E-CF11-2416-008A-2CA58E171658}"/>
              </a:ext>
            </a:extLst>
          </p:cNvPr>
          <p:cNvSpPr txBox="1"/>
          <p:nvPr/>
        </p:nvSpPr>
        <p:spPr>
          <a:xfrm>
            <a:off x="-1" y="32310263"/>
            <a:ext cx="37643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 Sepasiahooyi and Shu-Xia Tang, Sensitivity Analysis of Lithium-ion Battery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Indicators: An Analytical Study,  </a:t>
            </a:r>
            <a:r>
              <a:rPr lang="en-US" sz="3600" b="0" i="0" dirty="0">
                <a:solidFill>
                  <a:srgbClr val="27223E"/>
                </a:solidFill>
                <a:effectLst/>
                <a:latin typeface="times new roman" panose="02020603050405020304" pitchFamily="18" charset="0"/>
              </a:rPr>
              <a:t>American Control Conference, 2024,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>a</a:t>
            </a:r>
            <a:r>
              <a:rPr lang="en-US" sz="3600" b="0" i="0" dirty="0">
                <a:effectLst/>
                <a:latin typeface="times new roman" panose="02020603050405020304" pitchFamily="18" charset="0"/>
              </a:rPr>
              <a:t>ccepted</a:t>
            </a:r>
            <a:r>
              <a:rPr lang="en-US" sz="3600" b="0" i="0" dirty="0">
                <a:solidFill>
                  <a:srgbClr val="27223E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50" name="Text Box 49">
            <a:extLst>
              <a:ext uri="{FF2B5EF4-FFF2-40B4-BE49-F238E27FC236}">
                <a16:creationId xmlns:a16="http://schemas.microsoft.com/office/drawing/2014/main" id="{962CE105-A608-23CA-1E3A-AC4964B89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0875" y="14316604"/>
            <a:ext cx="416669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SPMe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Schematic</a:t>
            </a:r>
            <a:endParaRPr lang="en-US" sz="3600" dirty="0">
              <a:solidFill>
                <a:srgbClr val="3733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933803-538E-596D-5E0B-DF6079BF10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724" y="8450694"/>
            <a:ext cx="9458264" cy="5857185"/>
          </a:xfrm>
          <a:prstGeom prst="rect">
            <a:avLst/>
          </a:prstGeom>
        </p:spPr>
      </p:pic>
      <p:sp>
        <p:nvSpPr>
          <p:cNvPr id="106" name="Text Box 49">
            <a:extLst>
              <a:ext uri="{FF2B5EF4-FFF2-40B4-BE49-F238E27FC236}">
                <a16:creationId xmlns:a16="http://schemas.microsoft.com/office/drawing/2014/main" id="{E548B55A-2E59-C158-16AE-799219EC7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2098" y="7535097"/>
            <a:ext cx="12120006" cy="16547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Battery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odel:</a:t>
            </a:r>
            <a:endParaRPr lang="en-US" sz="36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Single Particle Model with electrolyte (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SPMe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dynamics</a:t>
            </a:r>
            <a:endParaRPr lang="en-US" sz="3600" dirty="0">
              <a:solidFill>
                <a:srgbClr val="3733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" name="Picture 122" descr="A graph showing a number of blue lines&#10;&#10;Description automatically generated">
            <a:extLst>
              <a:ext uri="{FF2B5EF4-FFF2-40B4-BE49-F238E27FC236}">
                <a16:creationId xmlns:a16="http://schemas.microsoft.com/office/drawing/2014/main" id="{1B48E2E5-1F74-58EC-0782-074F48B6DD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3992" r="7629"/>
          <a:stretch/>
        </p:blipFill>
        <p:spPr>
          <a:xfrm>
            <a:off x="23648010" y="11964818"/>
            <a:ext cx="9068750" cy="5307435"/>
          </a:xfrm>
          <a:prstGeom prst="rect">
            <a:avLst/>
          </a:prstGeom>
        </p:spPr>
      </p:pic>
      <p:pic>
        <p:nvPicPr>
          <p:cNvPr id="125" name="Picture 124" descr="A graph showing a number of blue lines&#10;&#10;Description automatically generated">
            <a:extLst>
              <a:ext uri="{FF2B5EF4-FFF2-40B4-BE49-F238E27FC236}">
                <a16:creationId xmlns:a16="http://schemas.microsoft.com/office/drawing/2014/main" id="{5ED0D836-1F77-510C-EB39-9EF6A82066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6089" r="6156"/>
          <a:stretch/>
        </p:blipFill>
        <p:spPr>
          <a:xfrm>
            <a:off x="23667713" y="19056958"/>
            <a:ext cx="9138451" cy="5296600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C77BD5D4-C3FE-92EA-9A43-DCA27271366F}"/>
              </a:ext>
            </a:extLst>
          </p:cNvPr>
          <p:cNvSpPr txBox="1"/>
          <p:nvPr/>
        </p:nvSpPr>
        <p:spPr>
          <a:xfrm>
            <a:off x="247196" y="21974007"/>
            <a:ext cx="106275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Sahoo A, Ahmed S. A survey on lithium-ion battery internal and external degradation modeling and state of health estimation. Journal of Energy Storage. 2022 Aug.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135" name="Text Box 49">
            <a:extLst>
              <a:ext uri="{FF2B5EF4-FFF2-40B4-BE49-F238E27FC236}">
                <a16:creationId xmlns:a16="http://schemas.microsoft.com/office/drawing/2014/main" id="{82793D56-12CA-EC2F-28DB-AE1C11B80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4281" y="28831158"/>
            <a:ext cx="9697164" cy="33167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electrodes cylindrical cell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Capacity: 2700mAh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Temperature: T = 298 [K]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stage of battery lifespan</a:t>
            </a:r>
          </a:p>
        </p:txBody>
      </p:sp>
      <p:pic>
        <p:nvPicPr>
          <p:cNvPr id="140" name="Picture 139" descr="A graph with blue lines&#10;&#10;Description automatically generated">
            <a:extLst>
              <a:ext uri="{FF2B5EF4-FFF2-40B4-BE49-F238E27FC236}">
                <a16:creationId xmlns:a16="http://schemas.microsoft.com/office/drawing/2014/main" id="{1061327E-0F09-8B7D-C8D3-53C3E585575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1997" r="7457"/>
          <a:stretch/>
        </p:blipFill>
        <p:spPr>
          <a:xfrm>
            <a:off x="33820488" y="11753905"/>
            <a:ext cx="9138450" cy="5174462"/>
          </a:xfrm>
          <a:prstGeom prst="rect">
            <a:avLst/>
          </a:prstGeom>
        </p:spPr>
      </p:pic>
      <p:pic>
        <p:nvPicPr>
          <p:cNvPr id="142" name="Picture 141" descr="A graph showing a graph of a wave&#10;&#10;Description automatically generated with medium confidence">
            <a:extLst>
              <a:ext uri="{FF2B5EF4-FFF2-40B4-BE49-F238E27FC236}">
                <a16:creationId xmlns:a16="http://schemas.microsoft.com/office/drawing/2014/main" id="{54339B0D-F200-D34D-8CAB-6A2B5120D74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r="6651"/>
          <a:stretch/>
        </p:blipFill>
        <p:spPr>
          <a:xfrm>
            <a:off x="34176498" y="17544799"/>
            <a:ext cx="8906246" cy="5344791"/>
          </a:xfrm>
          <a:prstGeom prst="rect">
            <a:avLst/>
          </a:prstGeom>
        </p:spPr>
      </p:pic>
      <p:pic>
        <p:nvPicPr>
          <p:cNvPr id="145" name="Picture 144" descr="A graph showing a waveform&#10;&#10;Description automatically generated with medium confidence">
            <a:extLst>
              <a:ext uri="{FF2B5EF4-FFF2-40B4-BE49-F238E27FC236}">
                <a16:creationId xmlns:a16="http://schemas.microsoft.com/office/drawing/2014/main" id="{DD1BA37D-8707-290D-06EF-38365153405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4675" r="6942"/>
          <a:stretch/>
        </p:blipFill>
        <p:spPr>
          <a:xfrm>
            <a:off x="23648010" y="25589818"/>
            <a:ext cx="9113728" cy="5296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F04F9C0-3FC9-9E3C-594A-738B98B3A2C6}"/>
                  </a:ext>
                </a:extLst>
              </p:cNvPr>
              <p:cNvSpPr txBox="1"/>
              <p:nvPr/>
            </p:nvSpPr>
            <p:spPr>
              <a:xfrm>
                <a:off x="24223409" y="31080002"/>
                <a:ext cx="796627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Sensitivity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voltage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reaction rate constant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F04F9C0-3FC9-9E3C-594A-738B98B3A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3409" y="31080002"/>
                <a:ext cx="7966274" cy="523220"/>
              </a:xfrm>
              <a:prstGeom prst="rect">
                <a:avLst/>
              </a:prstGeom>
              <a:blipFill>
                <a:blip r:embed="rId15"/>
                <a:stretch>
                  <a:fillRect t="-142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77F022D-2AB2-936E-108D-394DFD0B568D}"/>
                  </a:ext>
                </a:extLst>
              </p:cNvPr>
              <p:cNvSpPr txBox="1"/>
              <p:nvPr/>
            </p:nvSpPr>
            <p:spPr>
              <a:xfrm>
                <a:off x="34844797" y="16871886"/>
                <a:ext cx="755424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Sensitivity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voltage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SEI film thickness (L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77F022D-2AB2-936E-108D-394DFD0B5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4797" y="16871886"/>
                <a:ext cx="7554241" cy="523220"/>
              </a:xfrm>
              <a:prstGeom prst="rect">
                <a:avLst/>
              </a:prstGeom>
              <a:blipFill>
                <a:blip r:embed="rId16"/>
                <a:stretch>
                  <a:fillRect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A2223108-433A-7B48-6285-ADCCD8794969}"/>
                  </a:ext>
                </a:extLst>
              </p:cNvPr>
              <p:cNvSpPr txBox="1"/>
              <p:nvPr/>
            </p:nvSpPr>
            <p:spPr>
              <a:xfrm>
                <a:off x="34892160" y="23007726"/>
                <a:ext cx="72222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Sensitivity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voltage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lumped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A2223108-433A-7B48-6285-ADCCD8794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2160" y="23007726"/>
                <a:ext cx="7222259" cy="523220"/>
              </a:xfrm>
              <a:prstGeom prst="rect">
                <a:avLst/>
              </a:prstGeom>
              <a:blipFill>
                <a:blip r:embed="rId17"/>
                <a:stretch>
                  <a:fillRect t="-11905" r="-35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logo with robots on it&#10;&#10;Description automatically generated">
            <a:extLst>
              <a:ext uri="{FF2B5EF4-FFF2-40B4-BE49-F238E27FC236}">
                <a16:creationId xmlns:a16="http://schemas.microsoft.com/office/drawing/2014/main" id="{6B029321-B5A9-F347-C830-57CB439705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59" y="823943"/>
            <a:ext cx="9279228" cy="5224790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A68A51-2B3F-B93B-89D9-77D2332310B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045" y="2579914"/>
            <a:ext cx="7958850" cy="1798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01958E-C8DA-B9C1-1D8C-361BD6769570}"/>
              </a:ext>
            </a:extLst>
          </p:cNvPr>
          <p:cNvSpPr txBox="1"/>
          <p:nvPr/>
        </p:nvSpPr>
        <p:spPr>
          <a:xfrm>
            <a:off x="11026945" y="15040148"/>
            <a:ext cx="719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Solid-phase Li-ion concentration 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878696-C47C-537F-8FF0-AF39E8B4CBC0}"/>
              </a:ext>
            </a:extLst>
          </p:cNvPr>
          <p:cNvSpPr txBox="1"/>
          <p:nvPr/>
        </p:nvSpPr>
        <p:spPr>
          <a:xfrm>
            <a:off x="11241080" y="23831743"/>
            <a:ext cx="407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voltage: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5551DC-B1AF-77CA-52B3-570F5D6AEB02}"/>
              </a:ext>
            </a:extLst>
          </p:cNvPr>
          <p:cNvSpPr txBox="1"/>
          <p:nvPr/>
        </p:nvSpPr>
        <p:spPr>
          <a:xfrm>
            <a:off x="109174" y="26680787"/>
            <a:ext cx="10673302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derivation and normalization:</a:t>
            </a:r>
            <a:endParaRPr lang="en-US" sz="36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 example of sensitivity of voltage to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 thickness)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4300E9-AF18-E3C7-88A9-129BBECCDB49}"/>
              </a:ext>
            </a:extLst>
          </p:cNvPr>
          <p:cNvSpPr txBox="1"/>
          <p:nvPr/>
        </p:nvSpPr>
        <p:spPr>
          <a:xfrm>
            <a:off x="158071" y="30492496"/>
            <a:ext cx="10308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* denotes the nominal value of the parameters.</a:t>
            </a:r>
            <a:endParaRPr lang="en-US" sz="80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839D7C2-41BA-8F45-D702-9FB10C60CC97}"/>
              </a:ext>
            </a:extLst>
          </p:cNvPr>
          <p:cNvGrpSpPr/>
          <p:nvPr/>
        </p:nvGrpSpPr>
        <p:grpSpPr>
          <a:xfrm>
            <a:off x="12211688" y="26703555"/>
            <a:ext cx="7773450" cy="2170365"/>
            <a:chOff x="1488941" y="6937748"/>
            <a:chExt cx="8067757" cy="2170365"/>
          </a:xfrm>
        </p:grpSpPr>
        <p:sp>
          <p:nvSpPr>
            <p:cNvPr id="44" name="Rounded Rectangle 46">
              <a:extLst>
                <a:ext uri="{FF2B5EF4-FFF2-40B4-BE49-F238E27FC236}">
                  <a16:creationId xmlns:a16="http://schemas.microsoft.com/office/drawing/2014/main" id="{25319267-513A-0201-9148-60FA2A63CC18}"/>
                </a:ext>
              </a:extLst>
            </p:cNvPr>
            <p:cNvSpPr/>
            <p:nvPr/>
          </p:nvSpPr>
          <p:spPr>
            <a:xfrm>
              <a:off x="1557647" y="7070900"/>
              <a:ext cx="7914938" cy="1925564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AEA19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51BAEFCE-1B88-A624-3AA5-25B1789FAD7C}"/>
                </a:ext>
              </a:extLst>
            </p:cNvPr>
            <p:cNvSpPr/>
            <p:nvPr/>
          </p:nvSpPr>
          <p:spPr>
            <a:xfrm>
              <a:off x="1630226" y="7122544"/>
              <a:ext cx="4991740" cy="1810186"/>
            </a:xfrm>
            <a:custGeom>
              <a:avLst/>
              <a:gdLst>
                <a:gd name="connsiteX0" fmla="*/ 0 w 4991740"/>
                <a:gd name="connsiteY0" fmla="*/ 911174 h 1822349"/>
                <a:gd name="connsiteX1" fmla="*/ 0 w 4991740"/>
                <a:gd name="connsiteY1" fmla="*/ 911175 h 1822349"/>
                <a:gd name="connsiteX2" fmla="*/ 0 w 4991740"/>
                <a:gd name="connsiteY2" fmla="*/ 911175 h 1822349"/>
                <a:gd name="connsiteX3" fmla="*/ 4671812 w 4991740"/>
                <a:gd name="connsiteY3" fmla="*/ 0 h 1822349"/>
                <a:gd name="connsiteX4" fmla="*/ 4837872 w 4991740"/>
                <a:gd name="connsiteY4" fmla="*/ 0 h 1822349"/>
                <a:gd name="connsiteX5" fmla="*/ 4931036 w 4991740"/>
                <a:gd name="connsiteY5" fmla="*/ 4705 h 1822349"/>
                <a:gd name="connsiteX6" fmla="*/ 4991740 w 4991740"/>
                <a:gd name="connsiteY6" fmla="*/ 13969 h 1822349"/>
                <a:gd name="connsiteX7" fmla="*/ 4805080 w 4991740"/>
                <a:gd name="connsiteY7" fmla="*/ 2033 h 1822349"/>
                <a:gd name="connsiteX8" fmla="*/ 911176 w 4991740"/>
                <a:gd name="connsiteY8" fmla="*/ 0 h 1822349"/>
                <a:gd name="connsiteX9" fmla="*/ 4569820 w 4991740"/>
                <a:gd name="connsiteY9" fmla="*/ 0 h 1822349"/>
                <a:gd name="connsiteX10" fmla="*/ 4396480 w 4991740"/>
                <a:gd name="connsiteY10" fmla="*/ 5805 h 1822349"/>
                <a:gd name="connsiteX11" fmla="*/ 4189568 w 4991740"/>
                <a:gd name="connsiteY11" fmla="*/ 22869 h 1822349"/>
                <a:gd name="connsiteX12" fmla="*/ 1245636 w 4991740"/>
                <a:gd name="connsiteY12" fmla="*/ 1761374 h 1822349"/>
                <a:gd name="connsiteX13" fmla="*/ 1208000 w 4991740"/>
                <a:gd name="connsiteY13" fmla="*/ 1822349 h 1822349"/>
                <a:gd name="connsiteX14" fmla="*/ 911176 w 4991740"/>
                <a:gd name="connsiteY14" fmla="*/ 1822349 h 1822349"/>
                <a:gd name="connsiteX15" fmla="*/ 18512 w 4991740"/>
                <a:gd name="connsiteY15" fmla="*/ 1094808 h 1822349"/>
                <a:gd name="connsiteX16" fmla="*/ 0 w 4991740"/>
                <a:gd name="connsiteY16" fmla="*/ 911175 h 1822349"/>
                <a:gd name="connsiteX17" fmla="*/ 18512 w 4991740"/>
                <a:gd name="connsiteY17" fmla="*/ 727542 h 1822349"/>
                <a:gd name="connsiteX18" fmla="*/ 911176 w 4991740"/>
                <a:gd name="connsiteY18" fmla="*/ 0 h 182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91740" h="1822349">
                  <a:moveTo>
                    <a:pt x="0" y="911174"/>
                  </a:moveTo>
                  <a:lnTo>
                    <a:pt x="0" y="911175"/>
                  </a:lnTo>
                  <a:lnTo>
                    <a:pt x="0" y="911175"/>
                  </a:lnTo>
                  <a:close/>
                  <a:moveTo>
                    <a:pt x="4671812" y="0"/>
                  </a:moveTo>
                  <a:lnTo>
                    <a:pt x="4837872" y="0"/>
                  </a:lnTo>
                  <a:cubicBezTo>
                    <a:pt x="4869324" y="0"/>
                    <a:pt x="4900404" y="1594"/>
                    <a:pt x="4931036" y="4705"/>
                  </a:cubicBezTo>
                  <a:lnTo>
                    <a:pt x="4991740" y="13969"/>
                  </a:lnTo>
                  <a:lnTo>
                    <a:pt x="4805080" y="2033"/>
                  </a:lnTo>
                  <a:close/>
                  <a:moveTo>
                    <a:pt x="911176" y="0"/>
                  </a:moveTo>
                  <a:lnTo>
                    <a:pt x="4569820" y="0"/>
                  </a:lnTo>
                  <a:lnTo>
                    <a:pt x="4396480" y="5805"/>
                  </a:lnTo>
                  <a:cubicBezTo>
                    <a:pt x="4327768" y="9782"/>
                    <a:pt x="4258784" y="15458"/>
                    <a:pt x="4189568" y="22869"/>
                  </a:cubicBezTo>
                  <a:cubicBezTo>
                    <a:pt x="2943708" y="156260"/>
                    <a:pt x="1889184" y="823222"/>
                    <a:pt x="1245636" y="1761374"/>
                  </a:cubicBezTo>
                  <a:lnTo>
                    <a:pt x="1208000" y="1822349"/>
                  </a:lnTo>
                  <a:lnTo>
                    <a:pt x="911176" y="1822349"/>
                  </a:lnTo>
                  <a:cubicBezTo>
                    <a:pt x="470852" y="1822349"/>
                    <a:pt x="103476" y="1510015"/>
                    <a:pt x="18512" y="1094808"/>
                  </a:cubicBezTo>
                  <a:lnTo>
                    <a:pt x="0" y="911175"/>
                  </a:lnTo>
                  <a:lnTo>
                    <a:pt x="18512" y="727542"/>
                  </a:lnTo>
                  <a:cubicBezTo>
                    <a:pt x="103476" y="312335"/>
                    <a:pt x="470852" y="0"/>
                    <a:pt x="911176" y="0"/>
                  </a:cubicBezTo>
                  <a:close/>
                </a:path>
              </a:pathLst>
            </a:custGeom>
            <a:gradFill>
              <a:gsLst>
                <a:gs pos="62000">
                  <a:srgbClr val="E6E0E8">
                    <a:alpha val="43000"/>
                  </a:srgbClr>
                </a:gs>
                <a:gs pos="35000">
                  <a:srgbClr val="DCD2DE">
                    <a:alpha val="34000"/>
                  </a:srgbClr>
                </a:gs>
                <a:gs pos="100000">
                  <a:srgbClr val="EEEAEF">
                    <a:alpha val="31000"/>
                  </a:srgbClr>
                </a:gs>
                <a:gs pos="0">
                  <a:srgbClr val="BDABC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A09E55F3-573A-73E4-AECE-51E5EB21C26B}"/>
                </a:ext>
              </a:extLst>
            </p:cNvPr>
            <p:cNvSpPr/>
            <p:nvPr/>
          </p:nvSpPr>
          <p:spPr>
            <a:xfrm>
              <a:off x="1488941" y="6937748"/>
              <a:ext cx="8067757" cy="2169910"/>
            </a:xfrm>
            <a:custGeom>
              <a:avLst/>
              <a:gdLst>
                <a:gd name="connsiteX0" fmla="*/ 309146 w 2236932"/>
                <a:gd name="connsiteY0" fmla="*/ 51634 h 618260"/>
                <a:gd name="connsiteX1" fmla="*/ 50800 w 2236932"/>
                <a:gd name="connsiteY1" fmla="*/ 309980 h 618260"/>
                <a:gd name="connsiteX2" fmla="*/ 309146 w 2236932"/>
                <a:gd name="connsiteY2" fmla="*/ 568326 h 618260"/>
                <a:gd name="connsiteX3" fmla="*/ 1935580 w 2236932"/>
                <a:gd name="connsiteY3" fmla="*/ 568326 h 618260"/>
                <a:gd name="connsiteX4" fmla="*/ 2193926 w 2236932"/>
                <a:gd name="connsiteY4" fmla="*/ 309980 h 618260"/>
                <a:gd name="connsiteX5" fmla="*/ 1935580 w 2236932"/>
                <a:gd name="connsiteY5" fmla="*/ 51634 h 618260"/>
                <a:gd name="connsiteX6" fmla="*/ 309130 w 2236932"/>
                <a:gd name="connsiteY6" fmla="*/ 0 h 618260"/>
                <a:gd name="connsiteX7" fmla="*/ 1927802 w 2236932"/>
                <a:gd name="connsiteY7" fmla="*/ 0 h 618260"/>
                <a:gd name="connsiteX8" fmla="*/ 2236932 w 2236932"/>
                <a:gd name="connsiteY8" fmla="*/ 309130 h 618260"/>
                <a:gd name="connsiteX9" fmla="*/ 1927802 w 2236932"/>
                <a:gd name="connsiteY9" fmla="*/ 618260 h 618260"/>
                <a:gd name="connsiteX10" fmla="*/ 309130 w 2236932"/>
                <a:gd name="connsiteY10" fmla="*/ 618260 h 618260"/>
                <a:gd name="connsiteX11" fmla="*/ 0 w 2236932"/>
                <a:gd name="connsiteY11" fmla="*/ 309130 h 618260"/>
                <a:gd name="connsiteX12" fmla="*/ 309130 w 2236932"/>
                <a:gd name="connsiteY12" fmla="*/ 0 h 6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6932" h="618260">
                  <a:moveTo>
                    <a:pt x="309146" y="51634"/>
                  </a:moveTo>
                  <a:cubicBezTo>
                    <a:pt x="166465" y="51634"/>
                    <a:pt x="50800" y="167299"/>
                    <a:pt x="50800" y="309980"/>
                  </a:cubicBezTo>
                  <a:cubicBezTo>
                    <a:pt x="50800" y="452661"/>
                    <a:pt x="166465" y="568326"/>
                    <a:pt x="309146" y="568326"/>
                  </a:cubicBezTo>
                  <a:lnTo>
                    <a:pt x="1935580" y="568326"/>
                  </a:lnTo>
                  <a:cubicBezTo>
                    <a:pt x="2078261" y="568326"/>
                    <a:pt x="2193926" y="452661"/>
                    <a:pt x="2193926" y="309980"/>
                  </a:cubicBezTo>
                  <a:cubicBezTo>
                    <a:pt x="2193926" y="167299"/>
                    <a:pt x="2078261" y="51634"/>
                    <a:pt x="1935580" y="51634"/>
                  </a:cubicBezTo>
                  <a:close/>
                  <a:moveTo>
                    <a:pt x="309130" y="0"/>
                  </a:moveTo>
                  <a:lnTo>
                    <a:pt x="1927802" y="0"/>
                  </a:lnTo>
                  <a:cubicBezTo>
                    <a:pt x="2098530" y="0"/>
                    <a:pt x="2236932" y="138402"/>
                    <a:pt x="2236932" y="309130"/>
                  </a:cubicBezTo>
                  <a:cubicBezTo>
                    <a:pt x="2236932" y="479858"/>
                    <a:pt x="2098530" y="618260"/>
                    <a:pt x="1927802" y="618260"/>
                  </a:cubicBezTo>
                  <a:lnTo>
                    <a:pt x="309130" y="618260"/>
                  </a:lnTo>
                  <a:cubicBezTo>
                    <a:pt x="138402" y="618260"/>
                    <a:pt x="0" y="479858"/>
                    <a:pt x="0" y="309130"/>
                  </a:cubicBezTo>
                  <a:cubicBezTo>
                    <a:pt x="0" y="138402"/>
                    <a:pt x="138402" y="0"/>
                    <a:pt x="309130" y="0"/>
                  </a:cubicBezTo>
                  <a:close/>
                </a:path>
              </a:pathLst>
            </a:custGeom>
            <a:solidFill>
              <a:srgbClr val="7B4A82"/>
            </a:solidFill>
            <a:ln>
              <a:noFill/>
            </a:ln>
            <a:effectLst>
              <a:outerShdw blurRad="88900" dir="4800000" sx="98000" sy="98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71DE9C72-B7C3-A265-BCBE-FD898F80B3E0}"/>
                </a:ext>
              </a:extLst>
            </p:cNvPr>
            <p:cNvSpPr/>
            <p:nvPr/>
          </p:nvSpPr>
          <p:spPr>
            <a:xfrm rot="10800000">
              <a:off x="1488941" y="6938203"/>
              <a:ext cx="8067757" cy="2169910"/>
            </a:xfrm>
            <a:custGeom>
              <a:avLst/>
              <a:gdLst>
                <a:gd name="connsiteX0" fmla="*/ 309146 w 2236932"/>
                <a:gd name="connsiteY0" fmla="*/ 51634 h 618260"/>
                <a:gd name="connsiteX1" fmla="*/ 50800 w 2236932"/>
                <a:gd name="connsiteY1" fmla="*/ 309980 h 618260"/>
                <a:gd name="connsiteX2" fmla="*/ 309146 w 2236932"/>
                <a:gd name="connsiteY2" fmla="*/ 568326 h 618260"/>
                <a:gd name="connsiteX3" fmla="*/ 1935580 w 2236932"/>
                <a:gd name="connsiteY3" fmla="*/ 568326 h 618260"/>
                <a:gd name="connsiteX4" fmla="*/ 2193926 w 2236932"/>
                <a:gd name="connsiteY4" fmla="*/ 309980 h 618260"/>
                <a:gd name="connsiteX5" fmla="*/ 1935580 w 2236932"/>
                <a:gd name="connsiteY5" fmla="*/ 51634 h 618260"/>
                <a:gd name="connsiteX6" fmla="*/ 309130 w 2236932"/>
                <a:gd name="connsiteY6" fmla="*/ 0 h 618260"/>
                <a:gd name="connsiteX7" fmla="*/ 1927802 w 2236932"/>
                <a:gd name="connsiteY7" fmla="*/ 0 h 618260"/>
                <a:gd name="connsiteX8" fmla="*/ 2236932 w 2236932"/>
                <a:gd name="connsiteY8" fmla="*/ 309130 h 618260"/>
                <a:gd name="connsiteX9" fmla="*/ 1927802 w 2236932"/>
                <a:gd name="connsiteY9" fmla="*/ 618260 h 618260"/>
                <a:gd name="connsiteX10" fmla="*/ 309130 w 2236932"/>
                <a:gd name="connsiteY10" fmla="*/ 618260 h 618260"/>
                <a:gd name="connsiteX11" fmla="*/ 0 w 2236932"/>
                <a:gd name="connsiteY11" fmla="*/ 309130 h 618260"/>
                <a:gd name="connsiteX12" fmla="*/ 309130 w 2236932"/>
                <a:gd name="connsiteY12" fmla="*/ 0 h 6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6932" h="618260">
                  <a:moveTo>
                    <a:pt x="309146" y="51634"/>
                  </a:moveTo>
                  <a:cubicBezTo>
                    <a:pt x="166465" y="51634"/>
                    <a:pt x="50800" y="167299"/>
                    <a:pt x="50800" y="309980"/>
                  </a:cubicBezTo>
                  <a:cubicBezTo>
                    <a:pt x="50800" y="452661"/>
                    <a:pt x="166465" y="568326"/>
                    <a:pt x="309146" y="568326"/>
                  </a:cubicBezTo>
                  <a:lnTo>
                    <a:pt x="1935580" y="568326"/>
                  </a:lnTo>
                  <a:cubicBezTo>
                    <a:pt x="2078261" y="568326"/>
                    <a:pt x="2193926" y="452661"/>
                    <a:pt x="2193926" y="309980"/>
                  </a:cubicBezTo>
                  <a:cubicBezTo>
                    <a:pt x="2193926" y="167299"/>
                    <a:pt x="2078261" y="51634"/>
                    <a:pt x="1935580" y="51634"/>
                  </a:cubicBezTo>
                  <a:close/>
                  <a:moveTo>
                    <a:pt x="309130" y="0"/>
                  </a:moveTo>
                  <a:lnTo>
                    <a:pt x="1927802" y="0"/>
                  </a:lnTo>
                  <a:cubicBezTo>
                    <a:pt x="2098530" y="0"/>
                    <a:pt x="2236932" y="138402"/>
                    <a:pt x="2236932" y="309130"/>
                  </a:cubicBezTo>
                  <a:cubicBezTo>
                    <a:pt x="2236932" y="479858"/>
                    <a:pt x="2098530" y="618260"/>
                    <a:pt x="1927802" y="618260"/>
                  </a:cubicBezTo>
                  <a:lnTo>
                    <a:pt x="309130" y="618260"/>
                  </a:lnTo>
                  <a:cubicBezTo>
                    <a:pt x="138402" y="618260"/>
                    <a:pt x="0" y="479858"/>
                    <a:pt x="0" y="309130"/>
                  </a:cubicBezTo>
                  <a:cubicBezTo>
                    <a:pt x="0" y="138402"/>
                    <a:pt x="138402" y="0"/>
                    <a:pt x="309130" y="0"/>
                  </a:cubicBezTo>
                  <a:close/>
                </a:path>
              </a:pathLst>
            </a:custGeom>
            <a:solidFill>
              <a:srgbClr val="7B4A82"/>
            </a:solidFill>
            <a:ln>
              <a:noFill/>
            </a:ln>
            <a:effectLst>
              <a:outerShdw blurRad="88900" dist="165100" dir="11400000" sx="98000" sy="98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BDC3CF-5F81-856E-1141-2D5DB83D6078}"/>
                </a:ext>
              </a:extLst>
            </p:cNvPr>
            <p:cNvSpPr txBox="1"/>
            <p:nvPr/>
          </p:nvSpPr>
          <p:spPr>
            <a:xfrm>
              <a:off x="1839473" y="7379638"/>
              <a:ext cx="73512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3733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Simulation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F844A05-FCB0-E6C8-EF2C-3D57C5F9D0D8}"/>
              </a:ext>
            </a:extLst>
          </p:cNvPr>
          <p:cNvSpPr txBox="1"/>
          <p:nvPr/>
        </p:nvSpPr>
        <p:spPr>
          <a:xfrm>
            <a:off x="10818522" y="19326825"/>
            <a:ext cx="806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Liquid-phase Li-ion concentration: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2A870F-A494-200C-378F-04DA1654FE57}"/>
              </a:ext>
            </a:extLst>
          </p:cNvPr>
          <p:cNvSpPr txBox="1"/>
          <p:nvPr/>
        </p:nvSpPr>
        <p:spPr>
          <a:xfrm>
            <a:off x="33363129" y="27411730"/>
            <a:ext cx="719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indicator vector: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E7965D8-3BE7-D4CB-5AE4-6990358DD45E}"/>
              </a:ext>
            </a:extLst>
          </p:cNvPr>
          <p:cNvGrpSpPr/>
          <p:nvPr/>
        </p:nvGrpSpPr>
        <p:grpSpPr>
          <a:xfrm>
            <a:off x="34622033" y="25330958"/>
            <a:ext cx="8067757" cy="3191665"/>
            <a:chOff x="34256424" y="6929472"/>
            <a:chExt cx="8067757" cy="3507098"/>
          </a:xfrm>
        </p:grpSpPr>
        <p:sp>
          <p:nvSpPr>
            <p:cNvPr id="63" name="Rounded Rectangle 12">
              <a:extLst>
                <a:ext uri="{FF2B5EF4-FFF2-40B4-BE49-F238E27FC236}">
                  <a16:creationId xmlns:a16="http://schemas.microsoft.com/office/drawing/2014/main" id="{17AF175B-F6FC-2058-3235-B79DA9E309AD}"/>
                </a:ext>
              </a:extLst>
            </p:cNvPr>
            <p:cNvSpPr/>
            <p:nvPr/>
          </p:nvSpPr>
          <p:spPr>
            <a:xfrm>
              <a:off x="34325130" y="7062624"/>
              <a:ext cx="7914938" cy="1925564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AEA19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A2405841-9005-7889-6E4D-FF00FBF3E312}"/>
                </a:ext>
              </a:extLst>
            </p:cNvPr>
            <p:cNvSpPr/>
            <p:nvPr/>
          </p:nvSpPr>
          <p:spPr>
            <a:xfrm>
              <a:off x="34431240" y="7098865"/>
              <a:ext cx="4991740" cy="1810186"/>
            </a:xfrm>
            <a:custGeom>
              <a:avLst/>
              <a:gdLst>
                <a:gd name="connsiteX0" fmla="*/ 0 w 4991740"/>
                <a:gd name="connsiteY0" fmla="*/ 911174 h 1822349"/>
                <a:gd name="connsiteX1" fmla="*/ 0 w 4991740"/>
                <a:gd name="connsiteY1" fmla="*/ 911175 h 1822349"/>
                <a:gd name="connsiteX2" fmla="*/ 0 w 4991740"/>
                <a:gd name="connsiteY2" fmla="*/ 911175 h 1822349"/>
                <a:gd name="connsiteX3" fmla="*/ 4671812 w 4991740"/>
                <a:gd name="connsiteY3" fmla="*/ 0 h 1822349"/>
                <a:gd name="connsiteX4" fmla="*/ 4837872 w 4991740"/>
                <a:gd name="connsiteY4" fmla="*/ 0 h 1822349"/>
                <a:gd name="connsiteX5" fmla="*/ 4931036 w 4991740"/>
                <a:gd name="connsiteY5" fmla="*/ 4705 h 1822349"/>
                <a:gd name="connsiteX6" fmla="*/ 4991740 w 4991740"/>
                <a:gd name="connsiteY6" fmla="*/ 13969 h 1822349"/>
                <a:gd name="connsiteX7" fmla="*/ 4805080 w 4991740"/>
                <a:gd name="connsiteY7" fmla="*/ 2033 h 1822349"/>
                <a:gd name="connsiteX8" fmla="*/ 911176 w 4991740"/>
                <a:gd name="connsiteY8" fmla="*/ 0 h 1822349"/>
                <a:gd name="connsiteX9" fmla="*/ 4569820 w 4991740"/>
                <a:gd name="connsiteY9" fmla="*/ 0 h 1822349"/>
                <a:gd name="connsiteX10" fmla="*/ 4396480 w 4991740"/>
                <a:gd name="connsiteY10" fmla="*/ 5805 h 1822349"/>
                <a:gd name="connsiteX11" fmla="*/ 4189568 w 4991740"/>
                <a:gd name="connsiteY11" fmla="*/ 22869 h 1822349"/>
                <a:gd name="connsiteX12" fmla="*/ 1245636 w 4991740"/>
                <a:gd name="connsiteY12" fmla="*/ 1761374 h 1822349"/>
                <a:gd name="connsiteX13" fmla="*/ 1208000 w 4991740"/>
                <a:gd name="connsiteY13" fmla="*/ 1822349 h 1822349"/>
                <a:gd name="connsiteX14" fmla="*/ 911176 w 4991740"/>
                <a:gd name="connsiteY14" fmla="*/ 1822349 h 1822349"/>
                <a:gd name="connsiteX15" fmla="*/ 18512 w 4991740"/>
                <a:gd name="connsiteY15" fmla="*/ 1094808 h 1822349"/>
                <a:gd name="connsiteX16" fmla="*/ 0 w 4991740"/>
                <a:gd name="connsiteY16" fmla="*/ 911175 h 1822349"/>
                <a:gd name="connsiteX17" fmla="*/ 18512 w 4991740"/>
                <a:gd name="connsiteY17" fmla="*/ 727542 h 1822349"/>
                <a:gd name="connsiteX18" fmla="*/ 911176 w 4991740"/>
                <a:gd name="connsiteY18" fmla="*/ 0 h 182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91740" h="1822349">
                  <a:moveTo>
                    <a:pt x="0" y="911174"/>
                  </a:moveTo>
                  <a:lnTo>
                    <a:pt x="0" y="911175"/>
                  </a:lnTo>
                  <a:lnTo>
                    <a:pt x="0" y="911175"/>
                  </a:lnTo>
                  <a:close/>
                  <a:moveTo>
                    <a:pt x="4671812" y="0"/>
                  </a:moveTo>
                  <a:lnTo>
                    <a:pt x="4837872" y="0"/>
                  </a:lnTo>
                  <a:cubicBezTo>
                    <a:pt x="4869324" y="0"/>
                    <a:pt x="4900404" y="1594"/>
                    <a:pt x="4931036" y="4705"/>
                  </a:cubicBezTo>
                  <a:lnTo>
                    <a:pt x="4991740" y="13969"/>
                  </a:lnTo>
                  <a:lnTo>
                    <a:pt x="4805080" y="2033"/>
                  </a:lnTo>
                  <a:close/>
                  <a:moveTo>
                    <a:pt x="911176" y="0"/>
                  </a:moveTo>
                  <a:lnTo>
                    <a:pt x="4569820" y="0"/>
                  </a:lnTo>
                  <a:lnTo>
                    <a:pt x="4396480" y="5805"/>
                  </a:lnTo>
                  <a:cubicBezTo>
                    <a:pt x="4327768" y="9782"/>
                    <a:pt x="4258784" y="15458"/>
                    <a:pt x="4189568" y="22869"/>
                  </a:cubicBezTo>
                  <a:cubicBezTo>
                    <a:pt x="2943708" y="156260"/>
                    <a:pt x="1889184" y="823222"/>
                    <a:pt x="1245636" y="1761374"/>
                  </a:cubicBezTo>
                  <a:lnTo>
                    <a:pt x="1208000" y="1822349"/>
                  </a:lnTo>
                  <a:lnTo>
                    <a:pt x="911176" y="1822349"/>
                  </a:lnTo>
                  <a:cubicBezTo>
                    <a:pt x="470852" y="1822349"/>
                    <a:pt x="103476" y="1510015"/>
                    <a:pt x="18512" y="1094808"/>
                  </a:cubicBezTo>
                  <a:lnTo>
                    <a:pt x="0" y="911175"/>
                  </a:lnTo>
                  <a:lnTo>
                    <a:pt x="18512" y="727542"/>
                  </a:lnTo>
                  <a:cubicBezTo>
                    <a:pt x="103476" y="312335"/>
                    <a:pt x="470852" y="0"/>
                    <a:pt x="911176" y="0"/>
                  </a:cubicBezTo>
                  <a:close/>
                </a:path>
              </a:pathLst>
            </a:custGeom>
            <a:gradFill>
              <a:gsLst>
                <a:gs pos="62000">
                  <a:srgbClr val="E6E0E8">
                    <a:alpha val="43000"/>
                  </a:srgbClr>
                </a:gs>
                <a:gs pos="35000">
                  <a:srgbClr val="DCD2DE">
                    <a:alpha val="34000"/>
                  </a:srgbClr>
                </a:gs>
                <a:gs pos="100000">
                  <a:srgbClr val="EEEAEF">
                    <a:alpha val="31000"/>
                  </a:srgbClr>
                </a:gs>
                <a:gs pos="0">
                  <a:srgbClr val="BDABC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237DEABC-6610-8D96-39F4-462BD6B4828D}"/>
                </a:ext>
              </a:extLst>
            </p:cNvPr>
            <p:cNvSpPr/>
            <p:nvPr/>
          </p:nvSpPr>
          <p:spPr>
            <a:xfrm>
              <a:off x="34256424" y="6929472"/>
              <a:ext cx="8067757" cy="2169910"/>
            </a:xfrm>
            <a:custGeom>
              <a:avLst/>
              <a:gdLst>
                <a:gd name="connsiteX0" fmla="*/ 309146 w 2236932"/>
                <a:gd name="connsiteY0" fmla="*/ 51634 h 618260"/>
                <a:gd name="connsiteX1" fmla="*/ 50800 w 2236932"/>
                <a:gd name="connsiteY1" fmla="*/ 309980 h 618260"/>
                <a:gd name="connsiteX2" fmla="*/ 309146 w 2236932"/>
                <a:gd name="connsiteY2" fmla="*/ 568326 h 618260"/>
                <a:gd name="connsiteX3" fmla="*/ 1935580 w 2236932"/>
                <a:gd name="connsiteY3" fmla="*/ 568326 h 618260"/>
                <a:gd name="connsiteX4" fmla="*/ 2193926 w 2236932"/>
                <a:gd name="connsiteY4" fmla="*/ 309980 h 618260"/>
                <a:gd name="connsiteX5" fmla="*/ 1935580 w 2236932"/>
                <a:gd name="connsiteY5" fmla="*/ 51634 h 618260"/>
                <a:gd name="connsiteX6" fmla="*/ 309130 w 2236932"/>
                <a:gd name="connsiteY6" fmla="*/ 0 h 618260"/>
                <a:gd name="connsiteX7" fmla="*/ 1927802 w 2236932"/>
                <a:gd name="connsiteY7" fmla="*/ 0 h 618260"/>
                <a:gd name="connsiteX8" fmla="*/ 2236932 w 2236932"/>
                <a:gd name="connsiteY8" fmla="*/ 309130 h 618260"/>
                <a:gd name="connsiteX9" fmla="*/ 1927802 w 2236932"/>
                <a:gd name="connsiteY9" fmla="*/ 618260 h 618260"/>
                <a:gd name="connsiteX10" fmla="*/ 309130 w 2236932"/>
                <a:gd name="connsiteY10" fmla="*/ 618260 h 618260"/>
                <a:gd name="connsiteX11" fmla="*/ 0 w 2236932"/>
                <a:gd name="connsiteY11" fmla="*/ 309130 h 618260"/>
                <a:gd name="connsiteX12" fmla="*/ 309130 w 2236932"/>
                <a:gd name="connsiteY12" fmla="*/ 0 h 6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6932" h="618260">
                  <a:moveTo>
                    <a:pt x="309146" y="51634"/>
                  </a:moveTo>
                  <a:cubicBezTo>
                    <a:pt x="166465" y="51634"/>
                    <a:pt x="50800" y="167299"/>
                    <a:pt x="50800" y="309980"/>
                  </a:cubicBezTo>
                  <a:cubicBezTo>
                    <a:pt x="50800" y="452661"/>
                    <a:pt x="166465" y="568326"/>
                    <a:pt x="309146" y="568326"/>
                  </a:cubicBezTo>
                  <a:lnTo>
                    <a:pt x="1935580" y="568326"/>
                  </a:lnTo>
                  <a:cubicBezTo>
                    <a:pt x="2078261" y="568326"/>
                    <a:pt x="2193926" y="452661"/>
                    <a:pt x="2193926" y="309980"/>
                  </a:cubicBezTo>
                  <a:cubicBezTo>
                    <a:pt x="2193926" y="167299"/>
                    <a:pt x="2078261" y="51634"/>
                    <a:pt x="1935580" y="51634"/>
                  </a:cubicBezTo>
                  <a:close/>
                  <a:moveTo>
                    <a:pt x="309130" y="0"/>
                  </a:moveTo>
                  <a:lnTo>
                    <a:pt x="1927802" y="0"/>
                  </a:lnTo>
                  <a:cubicBezTo>
                    <a:pt x="2098530" y="0"/>
                    <a:pt x="2236932" y="138402"/>
                    <a:pt x="2236932" y="309130"/>
                  </a:cubicBezTo>
                  <a:cubicBezTo>
                    <a:pt x="2236932" y="479858"/>
                    <a:pt x="2098530" y="618260"/>
                    <a:pt x="1927802" y="618260"/>
                  </a:cubicBezTo>
                  <a:lnTo>
                    <a:pt x="309130" y="618260"/>
                  </a:lnTo>
                  <a:cubicBezTo>
                    <a:pt x="138402" y="618260"/>
                    <a:pt x="0" y="479858"/>
                    <a:pt x="0" y="309130"/>
                  </a:cubicBezTo>
                  <a:cubicBezTo>
                    <a:pt x="0" y="138402"/>
                    <a:pt x="138402" y="0"/>
                    <a:pt x="309130" y="0"/>
                  </a:cubicBezTo>
                  <a:close/>
                </a:path>
              </a:pathLst>
            </a:custGeom>
            <a:solidFill>
              <a:srgbClr val="7B4A82"/>
            </a:solidFill>
            <a:ln>
              <a:noFill/>
            </a:ln>
            <a:effectLst>
              <a:outerShdw blurRad="88900" dir="4800000" sx="98000" sy="98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0E291A2B-03AA-10E0-E152-5AC183F1A87C}"/>
                </a:ext>
              </a:extLst>
            </p:cNvPr>
            <p:cNvSpPr/>
            <p:nvPr/>
          </p:nvSpPr>
          <p:spPr>
            <a:xfrm rot="10800000">
              <a:off x="34256424" y="6932467"/>
              <a:ext cx="8067757" cy="2169910"/>
            </a:xfrm>
            <a:custGeom>
              <a:avLst/>
              <a:gdLst>
                <a:gd name="connsiteX0" fmla="*/ 309146 w 2236932"/>
                <a:gd name="connsiteY0" fmla="*/ 51634 h 618260"/>
                <a:gd name="connsiteX1" fmla="*/ 50800 w 2236932"/>
                <a:gd name="connsiteY1" fmla="*/ 309980 h 618260"/>
                <a:gd name="connsiteX2" fmla="*/ 309146 w 2236932"/>
                <a:gd name="connsiteY2" fmla="*/ 568326 h 618260"/>
                <a:gd name="connsiteX3" fmla="*/ 1935580 w 2236932"/>
                <a:gd name="connsiteY3" fmla="*/ 568326 h 618260"/>
                <a:gd name="connsiteX4" fmla="*/ 2193926 w 2236932"/>
                <a:gd name="connsiteY4" fmla="*/ 309980 h 618260"/>
                <a:gd name="connsiteX5" fmla="*/ 1935580 w 2236932"/>
                <a:gd name="connsiteY5" fmla="*/ 51634 h 618260"/>
                <a:gd name="connsiteX6" fmla="*/ 309130 w 2236932"/>
                <a:gd name="connsiteY6" fmla="*/ 0 h 618260"/>
                <a:gd name="connsiteX7" fmla="*/ 1927802 w 2236932"/>
                <a:gd name="connsiteY7" fmla="*/ 0 h 618260"/>
                <a:gd name="connsiteX8" fmla="*/ 2236932 w 2236932"/>
                <a:gd name="connsiteY8" fmla="*/ 309130 h 618260"/>
                <a:gd name="connsiteX9" fmla="*/ 1927802 w 2236932"/>
                <a:gd name="connsiteY9" fmla="*/ 618260 h 618260"/>
                <a:gd name="connsiteX10" fmla="*/ 309130 w 2236932"/>
                <a:gd name="connsiteY10" fmla="*/ 618260 h 618260"/>
                <a:gd name="connsiteX11" fmla="*/ 0 w 2236932"/>
                <a:gd name="connsiteY11" fmla="*/ 309130 h 618260"/>
                <a:gd name="connsiteX12" fmla="*/ 309130 w 2236932"/>
                <a:gd name="connsiteY12" fmla="*/ 0 h 6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6932" h="618260">
                  <a:moveTo>
                    <a:pt x="309146" y="51634"/>
                  </a:moveTo>
                  <a:cubicBezTo>
                    <a:pt x="166465" y="51634"/>
                    <a:pt x="50800" y="167299"/>
                    <a:pt x="50800" y="309980"/>
                  </a:cubicBezTo>
                  <a:cubicBezTo>
                    <a:pt x="50800" y="452661"/>
                    <a:pt x="166465" y="568326"/>
                    <a:pt x="309146" y="568326"/>
                  </a:cubicBezTo>
                  <a:lnTo>
                    <a:pt x="1935580" y="568326"/>
                  </a:lnTo>
                  <a:cubicBezTo>
                    <a:pt x="2078261" y="568326"/>
                    <a:pt x="2193926" y="452661"/>
                    <a:pt x="2193926" y="309980"/>
                  </a:cubicBezTo>
                  <a:cubicBezTo>
                    <a:pt x="2193926" y="167299"/>
                    <a:pt x="2078261" y="51634"/>
                    <a:pt x="1935580" y="51634"/>
                  </a:cubicBezTo>
                  <a:close/>
                  <a:moveTo>
                    <a:pt x="309130" y="0"/>
                  </a:moveTo>
                  <a:lnTo>
                    <a:pt x="1927802" y="0"/>
                  </a:lnTo>
                  <a:cubicBezTo>
                    <a:pt x="2098530" y="0"/>
                    <a:pt x="2236932" y="138402"/>
                    <a:pt x="2236932" y="309130"/>
                  </a:cubicBezTo>
                  <a:cubicBezTo>
                    <a:pt x="2236932" y="479858"/>
                    <a:pt x="2098530" y="618260"/>
                    <a:pt x="1927802" y="618260"/>
                  </a:cubicBezTo>
                  <a:lnTo>
                    <a:pt x="309130" y="618260"/>
                  </a:lnTo>
                  <a:cubicBezTo>
                    <a:pt x="138402" y="618260"/>
                    <a:pt x="0" y="479858"/>
                    <a:pt x="0" y="309130"/>
                  </a:cubicBezTo>
                  <a:cubicBezTo>
                    <a:pt x="0" y="138402"/>
                    <a:pt x="138402" y="0"/>
                    <a:pt x="309130" y="0"/>
                  </a:cubicBezTo>
                  <a:close/>
                </a:path>
              </a:pathLst>
            </a:custGeom>
            <a:solidFill>
              <a:srgbClr val="7B4A82"/>
            </a:solidFill>
            <a:ln>
              <a:noFill/>
            </a:ln>
            <a:effectLst>
              <a:outerShdw blurRad="88900" dist="165100" dir="11400000" sx="98000" sy="98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BEDEBF0-DFE6-29B8-DAEB-B5A884761D46}"/>
                </a:ext>
              </a:extLst>
            </p:cNvPr>
            <p:cNvSpPr txBox="1"/>
            <p:nvPr/>
          </p:nvSpPr>
          <p:spPr>
            <a:xfrm>
              <a:off x="34753493" y="6953169"/>
              <a:ext cx="7351286" cy="3483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3733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 &amp; </a:t>
              </a:r>
            </a:p>
            <a:p>
              <a:pPr algn="ctr"/>
              <a:r>
                <a:rPr lang="en-US" sz="6000" b="1" dirty="0">
                  <a:solidFill>
                    <a:srgbClr val="3733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Future Work</a:t>
              </a:r>
            </a:p>
            <a:p>
              <a:pPr algn="ctr"/>
              <a:r>
                <a:rPr lang="en-US" sz="8000" b="1" dirty="0">
                  <a:solidFill>
                    <a:srgbClr val="3733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EBE7D745-71A2-8D3A-1545-0D72CD39391E}"/>
              </a:ext>
            </a:extLst>
          </p:cNvPr>
          <p:cNvSpPr txBox="1"/>
          <p:nvPr/>
        </p:nvSpPr>
        <p:spPr>
          <a:xfrm>
            <a:off x="34190950" y="28188528"/>
            <a:ext cx="9542179" cy="4147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 works: 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indicators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 for entire battery lifespan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 for other battery cells types 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Performing numerical analysis and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BE28F3-008B-3920-179D-5DA8D3575CDE}"/>
                  </a:ext>
                </a:extLst>
              </p:cNvPr>
              <p:cNvSpPr txBox="1"/>
              <p:nvPr/>
            </p:nvSpPr>
            <p:spPr>
              <a:xfrm>
                <a:off x="23818135" y="24280650"/>
                <a:ext cx="969839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Sensitivity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voltage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volum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fraction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active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material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8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BE28F3-008B-3920-179D-5DA8D3575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8135" y="24280650"/>
                <a:ext cx="9698397" cy="523220"/>
              </a:xfrm>
              <a:prstGeom prst="rect">
                <a:avLst/>
              </a:prstGeom>
              <a:blipFill>
                <a:blip r:embed="rId20"/>
                <a:stretch>
                  <a:fillRect l="-654" t="-4651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DD85DA5-548A-978B-8433-6B6F8E1BC717}"/>
              </a:ext>
            </a:extLst>
          </p:cNvPr>
          <p:cNvGrpSpPr/>
          <p:nvPr/>
        </p:nvGrpSpPr>
        <p:grpSpPr>
          <a:xfrm>
            <a:off x="13063688" y="5473592"/>
            <a:ext cx="8067757" cy="2176080"/>
            <a:chOff x="12470369" y="6939081"/>
            <a:chExt cx="8067757" cy="217608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03C643B-0143-EFA8-CEFE-28DDB7B19742}"/>
                </a:ext>
              </a:extLst>
            </p:cNvPr>
            <p:cNvSpPr/>
            <p:nvPr/>
          </p:nvSpPr>
          <p:spPr>
            <a:xfrm>
              <a:off x="12539075" y="7072233"/>
              <a:ext cx="7914938" cy="1925564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rgbClr val="AEA19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60CBD22-BFAF-463F-511C-83EC0B6C78BB}"/>
                </a:ext>
              </a:extLst>
            </p:cNvPr>
            <p:cNvSpPr/>
            <p:nvPr/>
          </p:nvSpPr>
          <p:spPr>
            <a:xfrm>
              <a:off x="12621051" y="7122751"/>
              <a:ext cx="4991740" cy="1809979"/>
            </a:xfrm>
            <a:custGeom>
              <a:avLst/>
              <a:gdLst>
                <a:gd name="connsiteX0" fmla="*/ 0 w 4991740"/>
                <a:gd name="connsiteY0" fmla="*/ 911174 h 1822349"/>
                <a:gd name="connsiteX1" fmla="*/ 0 w 4991740"/>
                <a:gd name="connsiteY1" fmla="*/ 911175 h 1822349"/>
                <a:gd name="connsiteX2" fmla="*/ 0 w 4991740"/>
                <a:gd name="connsiteY2" fmla="*/ 911175 h 1822349"/>
                <a:gd name="connsiteX3" fmla="*/ 4671812 w 4991740"/>
                <a:gd name="connsiteY3" fmla="*/ 0 h 1822349"/>
                <a:gd name="connsiteX4" fmla="*/ 4837872 w 4991740"/>
                <a:gd name="connsiteY4" fmla="*/ 0 h 1822349"/>
                <a:gd name="connsiteX5" fmla="*/ 4931036 w 4991740"/>
                <a:gd name="connsiteY5" fmla="*/ 4705 h 1822349"/>
                <a:gd name="connsiteX6" fmla="*/ 4991740 w 4991740"/>
                <a:gd name="connsiteY6" fmla="*/ 13969 h 1822349"/>
                <a:gd name="connsiteX7" fmla="*/ 4805080 w 4991740"/>
                <a:gd name="connsiteY7" fmla="*/ 2033 h 1822349"/>
                <a:gd name="connsiteX8" fmla="*/ 911176 w 4991740"/>
                <a:gd name="connsiteY8" fmla="*/ 0 h 1822349"/>
                <a:gd name="connsiteX9" fmla="*/ 4569820 w 4991740"/>
                <a:gd name="connsiteY9" fmla="*/ 0 h 1822349"/>
                <a:gd name="connsiteX10" fmla="*/ 4396480 w 4991740"/>
                <a:gd name="connsiteY10" fmla="*/ 5805 h 1822349"/>
                <a:gd name="connsiteX11" fmla="*/ 4189568 w 4991740"/>
                <a:gd name="connsiteY11" fmla="*/ 22869 h 1822349"/>
                <a:gd name="connsiteX12" fmla="*/ 1245636 w 4991740"/>
                <a:gd name="connsiteY12" fmla="*/ 1761374 h 1822349"/>
                <a:gd name="connsiteX13" fmla="*/ 1208000 w 4991740"/>
                <a:gd name="connsiteY13" fmla="*/ 1822349 h 1822349"/>
                <a:gd name="connsiteX14" fmla="*/ 911176 w 4991740"/>
                <a:gd name="connsiteY14" fmla="*/ 1822349 h 1822349"/>
                <a:gd name="connsiteX15" fmla="*/ 18512 w 4991740"/>
                <a:gd name="connsiteY15" fmla="*/ 1094808 h 1822349"/>
                <a:gd name="connsiteX16" fmla="*/ 0 w 4991740"/>
                <a:gd name="connsiteY16" fmla="*/ 911175 h 1822349"/>
                <a:gd name="connsiteX17" fmla="*/ 18512 w 4991740"/>
                <a:gd name="connsiteY17" fmla="*/ 727542 h 1822349"/>
                <a:gd name="connsiteX18" fmla="*/ 911176 w 4991740"/>
                <a:gd name="connsiteY18" fmla="*/ 0 h 182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91740" h="1822349">
                  <a:moveTo>
                    <a:pt x="0" y="911174"/>
                  </a:moveTo>
                  <a:lnTo>
                    <a:pt x="0" y="911175"/>
                  </a:lnTo>
                  <a:lnTo>
                    <a:pt x="0" y="911175"/>
                  </a:lnTo>
                  <a:close/>
                  <a:moveTo>
                    <a:pt x="4671812" y="0"/>
                  </a:moveTo>
                  <a:lnTo>
                    <a:pt x="4837872" y="0"/>
                  </a:lnTo>
                  <a:cubicBezTo>
                    <a:pt x="4869324" y="0"/>
                    <a:pt x="4900404" y="1594"/>
                    <a:pt x="4931036" y="4705"/>
                  </a:cubicBezTo>
                  <a:lnTo>
                    <a:pt x="4991740" y="13969"/>
                  </a:lnTo>
                  <a:lnTo>
                    <a:pt x="4805080" y="2033"/>
                  </a:lnTo>
                  <a:close/>
                  <a:moveTo>
                    <a:pt x="911176" y="0"/>
                  </a:moveTo>
                  <a:lnTo>
                    <a:pt x="4569820" y="0"/>
                  </a:lnTo>
                  <a:lnTo>
                    <a:pt x="4396480" y="5805"/>
                  </a:lnTo>
                  <a:cubicBezTo>
                    <a:pt x="4327768" y="9782"/>
                    <a:pt x="4258784" y="15458"/>
                    <a:pt x="4189568" y="22869"/>
                  </a:cubicBezTo>
                  <a:cubicBezTo>
                    <a:pt x="2943708" y="156260"/>
                    <a:pt x="1889184" y="823222"/>
                    <a:pt x="1245636" y="1761374"/>
                  </a:cubicBezTo>
                  <a:lnTo>
                    <a:pt x="1208000" y="1822349"/>
                  </a:lnTo>
                  <a:lnTo>
                    <a:pt x="911176" y="1822349"/>
                  </a:lnTo>
                  <a:cubicBezTo>
                    <a:pt x="470852" y="1822349"/>
                    <a:pt x="103476" y="1510015"/>
                    <a:pt x="18512" y="1094808"/>
                  </a:cubicBezTo>
                  <a:lnTo>
                    <a:pt x="0" y="911175"/>
                  </a:lnTo>
                  <a:lnTo>
                    <a:pt x="18512" y="727542"/>
                  </a:lnTo>
                  <a:cubicBezTo>
                    <a:pt x="103476" y="312335"/>
                    <a:pt x="470852" y="0"/>
                    <a:pt x="911176" y="0"/>
                  </a:cubicBezTo>
                  <a:close/>
                </a:path>
              </a:pathLst>
            </a:custGeom>
            <a:gradFill>
              <a:gsLst>
                <a:gs pos="62000">
                  <a:srgbClr val="E6E0E8">
                    <a:alpha val="43000"/>
                  </a:srgbClr>
                </a:gs>
                <a:gs pos="35000">
                  <a:srgbClr val="DCD2DE">
                    <a:alpha val="34000"/>
                  </a:srgbClr>
                </a:gs>
                <a:gs pos="100000">
                  <a:srgbClr val="EEEAEF">
                    <a:alpha val="31000"/>
                  </a:srgbClr>
                </a:gs>
                <a:gs pos="0">
                  <a:srgbClr val="BDABC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B0E7C14-00C8-4579-F37C-22B4922CDF74}"/>
                </a:ext>
              </a:extLst>
            </p:cNvPr>
            <p:cNvSpPr/>
            <p:nvPr/>
          </p:nvSpPr>
          <p:spPr>
            <a:xfrm>
              <a:off x="12470369" y="6939081"/>
              <a:ext cx="8067757" cy="2169910"/>
            </a:xfrm>
            <a:custGeom>
              <a:avLst/>
              <a:gdLst>
                <a:gd name="connsiteX0" fmla="*/ 309146 w 2236932"/>
                <a:gd name="connsiteY0" fmla="*/ 51634 h 618260"/>
                <a:gd name="connsiteX1" fmla="*/ 50800 w 2236932"/>
                <a:gd name="connsiteY1" fmla="*/ 309980 h 618260"/>
                <a:gd name="connsiteX2" fmla="*/ 309146 w 2236932"/>
                <a:gd name="connsiteY2" fmla="*/ 568326 h 618260"/>
                <a:gd name="connsiteX3" fmla="*/ 1935580 w 2236932"/>
                <a:gd name="connsiteY3" fmla="*/ 568326 h 618260"/>
                <a:gd name="connsiteX4" fmla="*/ 2193926 w 2236932"/>
                <a:gd name="connsiteY4" fmla="*/ 309980 h 618260"/>
                <a:gd name="connsiteX5" fmla="*/ 1935580 w 2236932"/>
                <a:gd name="connsiteY5" fmla="*/ 51634 h 618260"/>
                <a:gd name="connsiteX6" fmla="*/ 309130 w 2236932"/>
                <a:gd name="connsiteY6" fmla="*/ 0 h 618260"/>
                <a:gd name="connsiteX7" fmla="*/ 1927802 w 2236932"/>
                <a:gd name="connsiteY7" fmla="*/ 0 h 618260"/>
                <a:gd name="connsiteX8" fmla="*/ 2236932 w 2236932"/>
                <a:gd name="connsiteY8" fmla="*/ 309130 h 618260"/>
                <a:gd name="connsiteX9" fmla="*/ 1927802 w 2236932"/>
                <a:gd name="connsiteY9" fmla="*/ 618260 h 618260"/>
                <a:gd name="connsiteX10" fmla="*/ 309130 w 2236932"/>
                <a:gd name="connsiteY10" fmla="*/ 618260 h 618260"/>
                <a:gd name="connsiteX11" fmla="*/ 0 w 2236932"/>
                <a:gd name="connsiteY11" fmla="*/ 309130 h 618260"/>
                <a:gd name="connsiteX12" fmla="*/ 309130 w 2236932"/>
                <a:gd name="connsiteY12" fmla="*/ 0 h 6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6932" h="618260">
                  <a:moveTo>
                    <a:pt x="309146" y="51634"/>
                  </a:moveTo>
                  <a:cubicBezTo>
                    <a:pt x="166465" y="51634"/>
                    <a:pt x="50800" y="167299"/>
                    <a:pt x="50800" y="309980"/>
                  </a:cubicBezTo>
                  <a:cubicBezTo>
                    <a:pt x="50800" y="452661"/>
                    <a:pt x="166465" y="568326"/>
                    <a:pt x="309146" y="568326"/>
                  </a:cubicBezTo>
                  <a:lnTo>
                    <a:pt x="1935580" y="568326"/>
                  </a:lnTo>
                  <a:cubicBezTo>
                    <a:pt x="2078261" y="568326"/>
                    <a:pt x="2193926" y="452661"/>
                    <a:pt x="2193926" y="309980"/>
                  </a:cubicBezTo>
                  <a:cubicBezTo>
                    <a:pt x="2193926" y="167299"/>
                    <a:pt x="2078261" y="51634"/>
                    <a:pt x="1935580" y="51634"/>
                  </a:cubicBezTo>
                  <a:close/>
                  <a:moveTo>
                    <a:pt x="309130" y="0"/>
                  </a:moveTo>
                  <a:lnTo>
                    <a:pt x="1927802" y="0"/>
                  </a:lnTo>
                  <a:cubicBezTo>
                    <a:pt x="2098530" y="0"/>
                    <a:pt x="2236932" y="138402"/>
                    <a:pt x="2236932" y="309130"/>
                  </a:cubicBezTo>
                  <a:cubicBezTo>
                    <a:pt x="2236932" y="479858"/>
                    <a:pt x="2098530" y="618260"/>
                    <a:pt x="1927802" y="618260"/>
                  </a:cubicBezTo>
                  <a:lnTo>
                    <a:pt x="309130" y="618260"/>
                  </a:lnTo>
                  <a:cubicBezTo>
                    <a:pt x="138402" y="618260"/>
                    <a:pt x="0" y="479858"/>
                    <a:pt x="0" y="309130"/>
                  </a:cubicBezTo>
                  <a:cubicBezTo>
                    <a:pt x="0" y="138402"/>
                    <a:pt x="138402" y="0"/>
                    <a:pt x="309130" y="0"/>
                  </a:cubicBezTo>
                  <a:close/>
                </a:path>
              </a:pathLst>
            </a:custGeom>
            <a:solidFill>
              <a:srgbClr val="7B4A82"/>
            </a:solidFill>
            <a:ln>
              <a:noFill/>
            </a:ln>
            <a:effectLst>
              <a:outerShdw blurRad="88900" dir="4800000" sx="98000" sy="98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EDECF60-BF03-4C0B-632C-BB0BE6B98BD2}"/>
                </a:ext>
              </a:extLst>
            </p:cNvPr>
            <p:cNvSpPr/>
            <p:nvPr/>
          </p:nvSpPr>
          <p:spPr>
            <a:xfrm rot="10800000">
              <a:off x="12470369" y="6945251"/>
              <a:ext cx="8067757" cy="2169910"/>
            </a:xfrm>
            <a:custGeom>
              <a:avLst/>
              <a:gdLst>
                <a:gd name="connsiteX0" fmla="*/ 309146 w 2236932"/>
                <a:gd name="connsiteY0" fmla="*/ 51634 h 618260"/>
                <a:gd name="connsiteX1" fmla="*/ 50800 w 2236932"/>
                <a:gd name="connsiteY1" fmla="*/ 309980 h 618260"/>
                <a:gd name="connsiteX2" fmla="*/ 309146 w 2236932"/>
                <a:gd name="connsiteY2" fmla="*/ 568326 h 618260"/>
                <a:gd name="connsiteX3" fmla="*/ 1935580 w 2236932"/>
                <a:gd name="connsiteY3" fmla="*/ 568326 h 618260"/>
                <a:gd name="connsiteX4" fmla="*/ 2193926 w 2236932"/>
                <a:gd name="connsiteY4" fmla="*/ 309980 h 618260"/>
                <a:gd name="connsiteX5" fmla="*/ 1935580 w 2236932"/>
                <a:gd name="connsiteY5" fmla="*/ 51634 h 618260"/>
                <a:gd name="connsiteX6" fmla="*/ 309130 w 2236932"/>
                <a:gd name="connsiteY6" fmla="*/ 0 h 618260"/>
                <a:gd name="connsiteX7" fmla="*/ 1927802 w 2236932"/>
                <a:gd name="connsiteY7" fmla="*/ 0 h 618260"/>
                <a:gd name="connsiteX8" fmla="*/ 2236932 w 2236932"/>
                <a:gd name="connsiteY8" fmla="*/ 309130 h 618260"/>
                <a:gd name="connsiteX9" fmla="*/ 1927802 w 2236932"/>
                <a:gd name="connsiteY9" fmla="*/ 618260 h 618260"/>
                <a:gd name="connsiteX10" fmla="*/ 309130 w 2236932"/>
                <a:gd name="connsiteY10" fmla="*/ 618260 h 618260"/>
                <a:gd name="connsiteX11" fmla="*/ 0 w 2236932"/>
                <a:gd name="connsiteY11" fmla="*/ 309130 h 618260"/>
                <a:gd name="connsiteX12" fmla="*/ 309130 w 2236932"/>
                <a:gd name="connsiteY12" fmla="*/ 0 h 6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6932" h="618260">
                  <a:moveTo>
                    <a:pt x="309146" y="51634"/>
                  </a:moveTo>
                  <a:cubicBezTo>
                    <a:pt x="166465" y="51634"/>
                    <a:pt x="50800" y="167299"/>
                    <a:pt x="50800" y="309980"/>
                  </a:cubicBezTo>
                  <a:cubicBezTo>
                    <a:pt x="50800" y="452661"/>
                    <a:pt x="166465" y="568326"/>
                    <a:pt x="309146" y="568326"/>
                  </a:cubicBezTo>
                  <a:lnTo>
                    <a:pt x="1935580" y="568326"/>
                  </a:lnTo>
                  <a:cubicBezTo>
                    <a:pt x="2078261" y="568326"/>
                    <a:pt x="2193926" y="452661"/>
                    <a:pt x="2193926" y="309980"/>
                  </a:cubicBezTo>
                  <a:cubicBezTo>
                    <a:pt x="2193926" y="167299"/>
                    <a:pt x="2078261" y="51634"/>
                    <a:pt x="1935580" y="51634"/>
                  </a:cubicBezTo>
                  <a:close/>
                  <a:moveTo>
                    <a:pt x="309130" y="0"/>
                  </a:moveTo>
                  <a:lnTo>
                    <a:pt x="1927802" y="0"/>
                  </a:lnTo>
                  <a:cubicBezTo>
                    <a:pt x="2098530" y="0"/>
                    <a:pt x="2236932" y="138402"/>
                    <a:pt x="2236932" y="309130"/>
                  </a:cubicBezTo>
                  <a:cubicBezTo>
                    <a:pt x="2236932" y="479858"/>
                    <a:pt x="2098530" y="618260"/>
                    <a:pt x="1927802" y="618260"/>
                  </a:cubicBezTo>
                  <a:lnTo>
                    <a:pt x="309130" y="618260"/>
                  </a:lnTo>
                  <a:cubicBezTo>
                    <a:pt x="138402" y="618260"/>
                    <a:pt x="0" y="479858"/>
                    <a:pt x="0" y="309130"/>
                  </a:cubicBezTo>
                  <a:cubicBezTo>
                    <a:pt x="0" y="138402"/>
                    <a:pt x="138402" y="0"/>
                    <a:pt x="309130" y="0"/>
                  </a:cubicBezTo>
                  <a:close/>
                </a:path>
              </a:pathLst>
            </a:custGeom>
            <a:solidFill>
              <a:srgbClr val="7B4A82"/>
            </a:solidFill>
            <a:ln>
              <a:noFill/>
            </a:ln>
            <a:effectLst>
              <a:outerShdw blurRad="88900" dist="165100" dir="11400000" sx="98000" sy="98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751CAE-8398-B654-FE5E-84E019CC0734}"/>
                </a:ext>
              </a:extLst>
            </p:cNvPr>
            <p:cNvSpPr txBox="1"/>
            <p:nvPr/>
          </p:nvSpPr>
          <p:spPr>
            <a:xfrm>
              <a:off x="12820901" y="7380971"/>
              <a:ext cx="73512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3733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A62541D-9562-09AB-BD3B-62D4743C84DF}"/>
                  </a:ext>
                </a:extLst>
              </p:cNvPr>
              <p:cNvSpPr txBox="1"/>
              <p:nvPr/>
            </p:nvSpPr>
            <p:spPr>
              <a:xfrm>
                <a:off x="24259670" y="17254065"/>
                <a:ext cx="8457090" cy="94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Sensitivity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voltage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electrolyte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lithium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concentration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A62541D-9562-09AB-BD3B-62D4743C8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9670" y="17254065"/>
                <a:ext cx="8457090" cy="944169"/>
              </a:xfrm>
              <a:prstGeom prst="rect">
                <a:avLst/>
              </a:prstGeom>
              <a:blipFill>
                <a:blip r:embed="rId21"/>
                <a:stretch>
                  <a:fillRect t="-2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 descr="\documentclass{article}&#10;\usepackage{amsmath}&#10;\pagestyle{empty}&#10;\begin{document}&#10;\begin{align*}&#10;S_{L_\text{SEI}^-}^{\text{normalized}}=\frac{\partial V(t)}{\partial L_{\text{SEI}}^-(t)}\times\frac{ L_{\text{SEI}}^{-,*}}{ V^*}.&#10;\end{align*}&#10;&#10;&#10;&#10;\end{document}" title="IguanaTex Bitmap Display">
            <a:extLst>
              <a:ext uri="{FF2B5EF4-FFF2-40B4-BE49-F238E27FC236}">
                <a16:creationId xmlns:a16="http://schemas.microsoft.com/office/drawing/2014/main" id="{73082385-A85E-DBF2-6558-083BB4DE06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3" y="28900615"/>
            <a:ext cx="5443292" cy="1031314"/>
          </a:xfrm>
          <a:prstGeom prst="rect">
            <a:avLst/>
          </a:prstGeom>
        </p:spPr>
      </p:pic>
      <p:pic>
        <p:nvPicPr>
          <p:cNvPr id="86" name="Picture 85" descr="\documentclass{article}&#10;\usepackage{amsmath}&#10;\pagestyle{empty}&#10;\begin{document}&#10; \begin{align*}&#10;V(t)&amp;=\left ( {U^{+}(\frac{{c_\text{ss}^{+}(t)}}{{c_\text{s}^{+,\text{max}}}})-U^{-}(\frac{{c_\text{ss}^{-}(t)}}{{c_\text{s}^{-,\text{max}}}})} \right ) + \varphi _{e}^{+}(t,L^+)\\&amp;-\varphi _{e}^{-} (t,0^-)+{\eta} ^{+}(t)+\eta_{\text{shell}}^+(t)-{\eta}^{-}(t) -R_\Omega(t) I(t).&#10;\end{align*}&#10;&#10;&#10;&#10;\end{document}" title="IguanaTex Bitmap Display">
            <a:extLst>
              <a:ext uri="{FF2B5EF4-FFF2-40B4-BE49-F238E27FC236}">
                <a16:creationId xmlns:a16="http://schemas.microsoft.com/office/drawing/2014/main" id="{D94B7AC2-28E9-970D-2C9D-F3A3F32916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180" y="24612579"/>
            <a:ext cx="9877212" cy="1616457"/>
          </a:xfrm>
          <a:prstGeom prst="rect">
            <a:avLst/>
          </a:prstGeom>
        </p:spPr>
      </p:pic>
      <p:pic>
        <p:nvPicPr>
          <p:cNvPr id="90" name="Picture 89" descr="\documentclass{article}&#10;\usepackage{amsmath}&#10;\pagestyle{empty}&#10;\begin{document}&#10;&#10;\begin{align*}&#10;&amp;\frac{\partial c_s^{ \pm}}{\partial t}(r, t)=\frac{1}{r^2} \frac{\partial}{\partial r}\left[D_s^{ \pm} r^2 \frac{\partial c_s^{ \pm}}{\partial r}(r, t)\right],\\&amp;&#10;\frac{\partial {c}_{s }^{\pm }}{\partial r}(t,0)=0, \\&amp; \frac{\partial {c}_{s }^{\pm }}{\partial r}(t,R_{s}^{\pm })=\pm  \frac{1}{D_s^{\pm}a_s^{\pm}FL^{\pm}}I(t).&#10;\end{align*}&#10;&#10;&#10;\end{document}" title="IguanaTex Bitmap Display">
            <a:extLst>
              <a:ext uri="{FF2B5EF4-FFF2-40B4-BE49-F238E27FC236}">
                <a16:creationId xmlns:a16="http://schemas.microsoft.com/office/drawing/2014/main" id="{DE765EF9-F839-F466-D21B-BDB0A9E83CD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101" y="15791563"/>
            <a:ext cx="6323932" cy="3155383"/>
          </a:xfrm>
          <a:prstGeom prst="rect">
            <a:avLst/>
          </a:prstGeom>
        </p:spPr>
      </p:pic>
      <p:pic>
        <p:nvPicPr>
          <p:cNvPr id="91" name="Picture 90" descr="\documentclass{article}&#10;\usepackage{amsmath}&#10;\pagestyle{empty}&#10;\begin{document}&#10;\begin{align*}&#10;&amp; \frac{\partial c_{e}^{-}}{\partial t}(t,x)=\frac{\partial }{\partial x}\left [ \frac{D_{e}^{-,\text{eff}}(c_e^-)}{\varepsilon^-_e} \frac{\partial c_e^-}{\partial x}(t,x)\right ]+\frac{(1-t_c^{0})}{\varepsilon _e^{-}FL^-}I(t) \\&amp;&#10;\frac{\partial c_{e}^{\text{sep}}}{\partial t}(t,x)=\frac{\partial }{\partial x}\left [  \frac{D_{e}^{\text{sep},\text{eff}}(c_e^{\text{sep}})}{\varepsilon_e^{\text{sep}}}\frac{\partial c_e^{\text{sep}}}{\partial x}(t,x)\right ]&#10;\\&amp;&#10;\frac{\partial c_{e}^{+}}{\partial t}(t,x)=\frac{\partial }{\partial x}\left [\frac{D_{e}^{+,\text{eff}}(c_e^+)}{\varepsilon_e^{+}}  \frac{\partial c_e^+}{\partial x}(t,x)\right ]-\frac{(1-t_c^{0})}{\varepsilon _e^{+}FL^+}I(t). &#10;\end{align*}&#10;&#10;&#10;&#10;\end{document}" title="IguanaTex Bitmap Display">
            <a:extLst>
              <a:ext uri="{FF2B5EF4-FFF2-40B4-BE49-F238E27FC236}">
                <a16:creationId xmlns:a16="http://schemas.microsoft.com/office/drawing/2014/main" id="{8D44AF23-E345-3F62-9E7E-7B33630B64D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180" y="20230250"/>
            <a:ext cx="9439817" cy="3330926"/>
          </a:xfrm>
          <a:prstGeom prst="rect">
            <a:avLst/>
          </a:prstGeom>
        </p:spPr>
      </p:pic>
      <p:pic>
        <p:nvPicPr>
          <p:cNvPr id="93" name="Picture 92" descr="\documentclass{article}&#10;\usepackage{amsmath}&#10;\pagestyle{empty}&#10;\begin{document}&#10;&#10;\begin{align*}&#10;    \textnormal{LiMn}_2 \textnormal{O}_4 / \textnormal{C}_6&#10;\end{align*}&#10;&#10;&#10;\end{document}" title="IguanaTex Bitmap Display">
            <a:extLst>
              <a:ext uri="{FF2B5EF4-FFF2-40B4-BE49-F238E27FC236}">
                <a16:creationId xmlns:a16="http://schemas.microsoft.com/office/drawing/2014/main" id="{CFF117AF-480C-E1FF-0A7C-B18CF3EAC34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278" y="29100712"/>
            <a:ext cx="2550857" cy="455863"/>
          </a:xfrm>
          <a:prstGeom prst="rect">
            <a:avLst/>
          </a:prstGeom>
        </p:spPr>
      </p:pic>
      <p:pic>
        <p:nvPicPr>
          <p:cNvPr id="26" name="Picture 25" descr="A graph showing a waveform&#10;&#10;Description automatically generated with medium confidence">
            <a:extLst>
              <a:ext uri="{FF2B5EF4-FFF2-40B4-BE49-F238E27FC236}">
                <a16:creationId xmlns:a16="http://schemas.microsoft.com/office/drawing/2014/main" id="{6AF70B16-4F76-40FA-22DB-96FDCB172A0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4505" r="5522"/>
          <a:stretch/>
        </p:blipFill>
        <p:spPr>
          <a:xfrm>
            <a:off x="23481900" y="5628930"/>
            <a:ext cx="9367970" cy="5296601"/>
          </a:xfrm>
          <a:prstGeom prst="rect">
            <a:avLst/>
          </a:prstGeom>
        </p:spPr>
      </p:pic>
      <p:pic>
        <p:nvPicPr>
          <p:cNvPr id="28" name="Picture 27" descr="A black battery with white text&#10;&#10;Description automatically generated">
            <a:extLst>
              <a:ext uri="{FF2B5EF4-FFF2-40B4-BE49-F238E27FC236}">
                <a16:creationId xmlns:a16="http://schemas.microsoft.com/office/drawing/2014/main" id="{B6082F50-1FD5-7BC4-2F7D-F7C6583911BB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3" r="23403"/>
          <a:stretch/>
        </p:blipFill>
        <p:spPr>
          <a:xfrm>
            <a:off x="19506141" y="29580506"/>
            <a:ext cx="1346098" cy="2533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E28BA8-95F7-441E-3CB8-AA75A9278AB6}"/>
                  </a:ext>
                </a:extLst>
              </p:cNvPr>
              <p:cNvSpPr txBox="1"/>
              <p:nvPr/>
            </p:nvSpPr>
            <p:spPr>
              <a:xfrm>
                <a:off x="35139684" y="10973448"/>
                <a:ext cx="72222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Sensitivity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voltage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shell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𝑠h𝑒𝑙𝑙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E28BA8-95F7-441E-3CB8-AA75A927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684" y="10973448"/>
                <a:ext cx="7222259" cy="523220"/>
              </a:xfrm>
              <a:prstGeom prst="rect">
                <a:avLst/>
              </a:prstGeom>
              <a:blipFill>
                <a:blip r:embed="rId29"/>
                <a:stretch>
                  <a:fillRect t="-14286" r="-52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A graph showing a waveform&#10;&#10;Description automatically generated with medium confidence">
            <a:extLst>
              <a:ext uri="{FF2B5EF4-FFF2-40B4-BE49-F238E27FC236}">
                <a16:creationId xmlns:a16="http://schemas.microsoft.com/office/drawing/2014/main" id="{46CA0230-FB7C-E091-D100-18AB47EE644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4881" r="5970"/>
          <a:stretch/>
        </p:blipFill>
        <p:spPr>
          <a:xfrm>
            <a:off x="33451621" y="5597177"/>
            <a:ext cx="9858108" cy="5442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EF028C-B812-CA14-5AA3-F1A3AD961E1B}"/>
                  </a:ext>
                </a:extLst>
              </p:cNvPr>
              <p:cNvSpPr txBox="1"/>
              <p:nvPr/>
            </p:nvSpPr>
            <p:spPr>
              <a:xfrm>
                <a:off x="23840256" y="10785515"/>
                <a:ext cx="897351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Current</m:t>
                      </m:r>
                      <m:r>
                        <a:rPr lang="en-US" sz="28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en-US" sz="28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battery</m:t>
                      </m:r>
                      <m:r>
                        <a:rPr lang="en-US" sz="28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Urban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Dynamometer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Driving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Schedule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UDDS</m:t>
                          </m:r>
                          <m:r>
                            <a:rPr lang="en-US" sz="28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Profile</m:t>
                          </m:r>
                          <m:r>
                            <a:rPr lang="en-US" sz="28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EF028C-B812-CA14-5AA3-F1A3AD961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0256" y="10785515"/>
                <a:ext cx="8973519" cy="954107"/>
              </a:xfrm>
              <a:prstGeom prst="rect">
                <a:avLst/>
              </a:prstGeom>
              <a:blipFill>
                <a:blip r:embed="rId3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>
                <a:extLst>
                  <a:ext uri="{FF2B5EF4-FFF2-40B4-BE49-F238E27FC236}">
                    <a16:creationId xmlns:a16="http://schemas.microsoft.com/office/drawing/2014/main" id="{2A7581A6-4E97-0AE4-9462-5222777536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95743" y="23526566"/>
                <a:ext cx="8906246" cy="16547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4703763" eaLnBrk="0" hangingPunct="0"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2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2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2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of battery cell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more</m:t>
                    </m: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sensitive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 </m:t>
                    </m:r>
                    <m:sSubSup>
                      <m:sSubSupPr>
                        <m:ctrlP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en-US" sz="36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 Box 49">
                <a:extLst>
                  <a:ext uri="{FF2B5EF4-FFF2-40B4-BE49-F238E27FC236}">
                    <a16:creationId xmlns:a16="http://schemas.microsoft.com/office/drawing/2014/main" id="{2A7581A6-4E97-0AE4-9462-522277753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95743" y="23526566"/>
                <a:ext cx="8906246" cy="1654748"/>
              </a:xfrm>
              <a:prstGeom prst="rect">
                <a:avLst/>
              </a:prstGeom>
              <a:blipFill>
                <a:blip r:embed="rId32"/>
                <a:stretch>
                  <a:fillRect l="-2137" b="-99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A red and white letter t with Texas Tech University in the background&#10;&#10;Description automatically generated">
            <a:extLst>
              <a:ext uri="{FF2B5EF4-FFF2-40B4-BE49-F238E27FC236}">
                <a16:creationId xmlns:a16="http://schemas.microsoft.com/office/drawing/2014/main" id="{E07C5E8C-241C-BA74-EB40-68A37EEA918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86" y="1910639"/>
            <a:ext cx="2979441" cy="2979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2ED9D-6550-C036-CD83-EF2BD76889B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9731470" y="28963026"/>
            <a:ext cx="3748910" cy="9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38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528.684"/>
  <p:tag name="ORIGINALWIDTH" val="2790.401"/>
  <p:tag name="LATEXADDIN" val="\documentclass{article}&#10;\usepackage{amsmath}&#10;\pagestyle{empty}&#10;\begin{document}&#10;\begin{align*}&#10;S_{L_\text{SEI}^-}^{\text{normalized}}=\frac{\partial V(t)}{\partial L_{\text{SEI}}^-(t)}\times\frac{ L_{\text{SEI}}^{-,*}}{ V^*}.&#10;\end{align*}&#10;&#10;&#10;&#10;\end{document}"/>
  <p:tag name="IGUANATEXSIZE" val="32"/>
  <p:tag name="IGUANATEXCURSOR" val="238"/>
  <p:tag name="TRANSPARENCY" val="True"/>
  <p:tag name="LATEXENGINEID" val="0"/>
  <p:tag name="TEMPFOLDER" val="C:\Users\ssepasia\Documents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828.6464"/>
  <p:tag name="ORIGINALWIDTH" val="5063.367"/>
  <p:tag name="LATEXADDIN" val="\documentclass{article}&#10;\usepackage{amsmath}&#10;\pagestyle{empty}&#10;\begin{document}&#10; \begin{align*}&#10;V(t)&amp;=\left ( {U^{+}(\frac{{c_\text{ss}^{+}(t)}}{{c_\text{s}^{+,\text{max}}}})-U^{-}(\frac{{c_\text{ss}^{-}(t)}}{{c_\text{s}^{-,\text{max}}}})} \right ) + \varphi _{e}^{+}(t,L^+)\\&amp;-\varphi _{e}^{-} (t,0^-)+{\eta} ^{+}(t)+\eta_{\text{shell}}^+(t)-{\eta}^{-}(t) -R_\Omega(t) I(t).&#10;\end{align*}&#10;&#10;&#10;&#10;\end{document}"/>
  <p:tag name="IGUANATEXSIZE" val="32"/>
  <p:tag name="IGUANATEXCURSOR" val="388"/>
  <p:tag name="TRANSPARENCY" val="True"/>
  <p:tag name="LATEXENGINEID" val="0"/>
  <p:tag name="TEMPFOLDER" val="C:\Users\ssepasia\Documents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617.548"/>
  <p:tag name="ORIGINALWIDTH" val="3241.845"/>
  <p:tag name="LATEXADDIN" val="\documentclass{article}&#10;\usepackage{amsmath}&#10;\pagestyle{empty}&#10;\begin{document}&#10;&#10;\begin{align*}&#10;&amp;\frac{\partial c_s^{ \pm}}{\partial t}(r, t)=\frac{1}{r^2} \frac{\partial}{\partial r}\left[D_s^{ \pm} r^2 \frac{\partial c_s^{ \pm}}{\partial r}(r, t)\right],\\&amp;&#10;\frac{\partial {c}_{s }^{\pm }}{\partial r}(t,0)=0, \\&amp; \frac{\partial {c}_{s }^{\pm }}{\partial r}(t,R_{s}^{\pm })=\pm  \frac{1}{D_s^{\pm}a_s^{\pm}FL^{\pm}}I(t).&#10;\end{align*}&#10;&#10;&#10;\end{document}"/>
  <p:tag name="IGUANATEXSIZE" val="32"/>
  <p:tag name="IGUANATEXCURSOR" val="435"/>
  <p:tag name="TRANSPARENCY" val="True"/>
  <p:tag name="LATEXENGINEID" val="0"/>
  <p:tag name="TEMPFOLDER" val="C:\Users\ssepasia\Documents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707.536"/>
  <p:tag name="ORIGINALWIDTH" val="4839.145"/>
  <p:tag name="LATEXADDIN" val="\documentclass{article}&#10;\usepackage{amsmath}&#10;\pagestyle{empty}&#10;\begin{document}&#10;\begin{align*}&#10;&amp; \frac{\partial c_{e}^{-}}{\partial t}(t,x)=\frac{\partial }{\partial x}\left [ \frac{D_{e}^{-,\text{eff}}(c_e^-)}{\varepsilon^-_e} \frac{\partial c_e^-}{\partial x}(t,x)\right ]+\frac{(1-t_c^{0})}{\varepsilon _e^{-}FL^-}I(t) \\&amp;&#10;\frac{\partial c_{e}^{\text{sep}}}{\partial t}(t,x)=\frac{\partial }{\partial x}\left [  \frac{D_{e}^{\text{sep},\text{eff}}(c_e^{\text{sep}})}{\varepsilon_e^{\text{sep}}}\frac{\partial c_e^{\text{sep}}}{\partial x}(t,x)\right ]&#10;\\&amp;&#10;\frac{\partial c_{e}^{+}}{\partial t}(t,x)=\frac{\partial }{\partial x}\left [\frac{D_{e}^{+,\text{eff}}(c_e^+)}{\varepsilon_e^{+}}  \frac{\partial c_e^+}{\partial x}(t,x)\right ]-\frac{(1-t_c^{0})}{\varepsilon _e^{+}FL^+}I(t). &#10;\end{align*}&#10;&#10;&#10;&#10;\end{document}"/>
  <p:tag name="IGUANATEXSIZE" val="32"/>
  <p:tag name="IGUANATEXCURSOR" val="800"/>
  <p:tag name="TRANSPARENCY" val="True"/>
  <p:tag name="LATEXENGINEID" val="0"/>
  <p:tag name="TEMPFOLDER" val="C:\Users\ssepasia\Documents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207.724"/>
  <p:tag name="ORIGINALWIDTH" val="1162.355"/>
  <p:tag name="LATEXADDIN" val="\documentclass{article}&#10;\usepackage{amsmath}&#10;\pagestyle{empty}&#10;\begin{document}&#10;&#10;\begin{align*}&#10;    \textnormal{LiMn}_2 \textnormal{O}_4 / \textnormal{C}_6&#10;\end{align*}&#10;&#10;&#10;\end{document}"/>
  <p:tag name="IGUANATEXSIZE" val="36"/>
  <p:tag name="IGUANATEXCURSOR" val="168"/>
  <p:tag name="TRANSPARENCY" val="True"/>
  <p:tag name="LATEXENGINEID" val="0"/>
  <p:tag name="TEMPFOLDER" val="C:\Users\ssepasia\Documents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9691</TotalTime>
  <Words>357</Words>
  <Application>Microsoft Macintosh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 new roman</vt:lpstr>
      <vt:lpstr>times new roman</vt:lpstr>
      <vt:lpstr>Office Theme</vt:lpstr>
      <vt:lpstr>PowerPoint Presentation</vt:lpstr>
    </vt:vector>
  </TitlesOfParts>
  <Company>Texas Tech University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Starr, Larry</dc:creator>
  <cp:lastModifiedBy>Sepasiahooyi, Sara</cp:lastModifiedBy>
  <cp:revision>61</cp:revision>
  <dcterms:created xsi:type="dcterms:W3CDTF">2017-09-22T14:17:20Z</dcterms:created>
  <dcterms:modified xsi:type="dcterms:W3CDTF">2024-05-15T00:33:49Z</dcterms:modified>
</cp:coreProperties>
</file>